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58" r:id="rId6"/>
    <p:sldId id="274" r:id="rId7"/>
    <p:sldId id="278" r:id="rId8"/>
    <p:sldId id="282" r:id="rId9"/>
    <p:sldId id="283" r:id="rId10"/>
    <p:sldId id="284" r:id="rId11"/>
    <p:sldId id="285" r:id="rId12"/>
    <p:sldId id="277" r:id="rId13"/>
    <p:sldId id="279" r:id="rId14"/>
    <p:sldId id="280" r:id="rId15"/>
    <p:sldId id="287"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257356-9F9C-4B52-7C20-DA76795C720E}" name="Cup, V.H. (Vera)" initials="CV(" userId="S::v.h.cup@uu.nl::c5df8a5a-152c-415b-8177-160572ed432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0472" autoAdjust="0"/>
  </p:normalViewPr>
  <p:slideViewPr>
    <p:cSldViewPr snapToGrid="0">
      <p:cViewPr varScale="1">
        <p:scale>
          <a:sx n="44" d="100"/>
          <a:sy n="44" d="100"/>
        </p:scale>
        <p:origin x="117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D03B5-DF2A-416F-BCE4-408CCE4794DD}" type="datetimeFigureOut">
              <a:rPr lang="nl-NL" smtClean="0"/>
              <a:t>24-3-2026</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E65A9-A6AD-4B38-9C88-31B6CB40D075}" type="slidenum">
              <a:rPr lang="nl-NL" smtClean="0"/>
              <a:t>‹#›</a:t>
            </a:fld>
            <a:endParaRPr lang="nl-NL"/>
          </a:p>
        </p:txBody>
      </p:sp>
    </p:spTree>
    <p:extLst>
      <p:ext uri="{BB962C8B-B14F-4D97-AF65-F5344CB8AC3E}">
        <p14:creationId xmlns:p14="http://schemas.microsoft.com/office/powerpoint/2010/main" val="3353327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Binnen werkgroepen streven we naar het creëren van een laagdrempelige en open </a:t>
            </a:r>
            <a:r>
              <a:rPr lang="nl-NL" sz="1200" b="1" i="0" u="none" strike="noStrike" kern="1200" baseline="0" dirty="0">
                <a:solidFill>
                  <a:schemeClr val="tx1"/>
                </a:solidFill>
                <a:latin typeface="+mn-lt"/>
                <a:ea typeface="+mn-ea"/>
                <a:cs typeface="+mn-cs"/>
              </a:rPr>
              <a:t>‘safe-</a:t>
            </a:r>
            <a:r>
              <a:rPr lang="nl-NL" sz="1200" b="1" i="0" u="none" strike="noStrike" kern="1200" baseline="0" dirty="0" err="1">
                <a:solidFill>
                  <a:schemeClr val="tx1"/>
                </a:solidFill>
                <a:latin typeface="+mn-lt"/>
                <a:ea typeface="+mn-ea"/>
                <a:cs typeface="+mn-cs"/>
              </a:rPr>
              <a:t>space</a:t>
            </a:r>
            <a:r>
              <a:rPr lang="nl-NL" sz="1200" b="1" i="0" u="none" strike="noStrike" kern="1200" baseline="0" dirty="0">
                <a:solidFill>
                  <a:schemeClr val="tx1"/>
                </a:solidFill>
                <a:latin typeface="+mn-lt"/>
                <a:ea typeface="+mn-ea"/>
                <a:cs typeface="+mn-cs"/>
              </a:rPr>
              <a:t>’ (10 min)</a:t>
            </a:r>
          </a:p>
          <a:p>
            <a:endParaRPr lang="nl-NL" sz="1200" b="1"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In respectvolle omgeving creëren we setting waarin studenten hun mening kunnen en durven vormen en delen met elkaar. </a:t>
            </a:r>
            <a:br>
              <a:rPr lang="nl-NL" sz="1200" b="0"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Dit is essentieel, omdat we met uiteenlopende onderwerpen, perspectieven en ervaringen in aanraking gaan komen, die soms kunnen afwijken van eerdere ideeën, of die zelfs kunnen uitdagen.</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Dit kan confronterend zijn, en kan enkel productief – op een goede manier gebeuren binnen een veilige ruimte, ruimte is om aandacht te geven aan dit proces.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Ten tweede belangrijk om oog te hebben voor de diversiteit binnen werkgroep – denk bv aan studie-achtergrond, niveauverschillen, persoonlijke achtergronden – ervaringen.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In de setting van de werkgroep moeten we ontvankelijk  voor andere perspectieven.</a:t>
            </a:r>
            <a:endParaRPr lang="nl-NL" dirty="0"/>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Studenten moeten vertrouwen kunnen krijgen in eigen capaciteiten door te leren en uit te proberen hoe een aanname te formuleren, vergelijken, verdedigen en te evalueren </a:t>
            </a: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Hoe tillen we dit voorbij de cursus? Hoe kan je in toekomstige situaties als student in een cursus zorgen dat de groep safe blijft. </a:t>
            </a: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BB75A6-5C48-48EF-98C6-2941643F986F}" type="slidenum">
              <a:rPr lang="nl-NL" smtClean="0"/>
              <a:t>3</a:t>
            </a:fld>
            <a:endParaRPr lang="nl-NL"/>
          </a:p>
        </p:txBody>
      </p:sp>
    </p:spTree>
    <p:extLst>
      <p:ext uri="{BB962C8B-B14F-4D97-AF65-F5344CB8AC3E}">
        <p14:creationId xmlns:p14="http://schemas.microsoft.com/office/powerpoint/2010/main" val="245910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Anoniem</a:t>
            </a:r>
            <a:r>
              <a:rPr lang="en-US" dirty="0"/>
              <a:t> </a:t>
            </a:r>
            <a:r>
              <a:rPr lang="en-US" dirty="0" err="1"/>
              <a:t>kiezen</a:t>
            </a:r>
            <a:r>
              <a:rPr lang="en-US" dirty="0"/>
              <a:t> </a:t>
            </a:r>
            <a:r>
              <a:rPr lang="en-US" dirty="0" err="1"/>
              <a:t>voor</a:t>
            </a:r>
            <a:r>
              <a:rPr lang="en-US" dirty="0"/>
              <a:t> 1 van </a:t>
            </a:r>
            <a:r>
              <a:rPr lang="en-US" dirty="0" err="1"/>
              <a:t>deze</a:t>
            </a:r>
            <a:r>
              <a:rPr lang="en-US" dirty="0"/>
              <a:t> </a:t>
            </a:r>
            <a:r>
              <a:rPr lang="en-US" dirty="0" err="1"/>
              <a:t>casussen</a:t>
            </a:r>
            <a:r>
              <a:rPr lang="en-US" dirty="0"/>
              <a:t> (</a:t>
            </a:r>
            <a:r>
              <a:rPr lang="en-US" dirty="0" err="1"/>
              <a:t>iets</a:t>
            </a:r>
            <a:r>
              <a:rPr lang="en-US" dirty="0"/>
              <a:t> van </a:t>
            </a:r>
            <a:r>
              <a:rPr lang="en-US" dirty="0" err="1"/>
              <a:t>briefjes</a:t>
            </a:r>
            <a:r>
              <a:rPr lang="en-US" dirty="0"/>
              <a:t> of </a:t>
            </a:r>
            <a:r>
              <a:rPr lang="en-US" dirty="0" err="1"/>
              <a:t>mentimeter</a:t>
            </a:r>
            <a:r>
              <a:rPr lang="en-US" dirty="0"/>
              <a:t> </a:t>
            </a:r>
            <a:r>
              <a:rPr lang="en-US" dirty="0" err="1"/>
              <a:t>bijvoorbeeld</a:t>
            </a:r>
            <a:r>
              <a:rPr lang="en-US" dirty="0"/>
              <a:t>) </a:t>
            </a:r>
          </a:p>
          <a:p>
            <a:r>
              <a:rPr lang="en-US" dirty="0"/>
              <a:t>(</a:t>
            </a:r>
            <a:r>
              <a:rPr lang="en-US" dirty="0" err="1"/>
              <a:t>casussen</a:t>
            </a:r>
            <a:r>
              <a:rPr lang="en-US" dirty="0"/>
              <a:t> </a:t>
            </a:r>
            <a:r>
              <a:rPr lang="en-US" dirty="0" err="1"/>
              <a:t>benoemen</a:t>
            </a:r>
            <a:r>
              <a:rPr lang="en-US" dirty="0"/>
              <a:t> maar </a:t>
            </a:r>
            <a:r>
              <a:rPr lang="en-US" dirty="0" err="1"/>
              <a:t>nog</a:t>
            </a:r>
            <a:r>
              <a:rPr lang="en-US" dirty="0"/>
              <a:t> </a:t>
            </a:r>
            <a:r>
              <a:rPr lang="en-US" dirty="0" err="1"/>
              <a:t>niet</a:t>
            </a:r>
            <a:r>
              <a:rPr lang="en-US" dirty="0"/>
              <a:t> de </a:t>
            </a:r>
            <a:r>
              <a:rPr lang="en-US" dirty="0" err="1"/>
              <a:t>linkjes</a:t>
            </a:r>
            <a:r>
              <a:rPr lang="en-US" dirty="0"/>
              <a:t> laten </a:t>
            </a:r>
            <a:r>
              <a:rPr lang="en-US" dirty="0" err="1"/>
              <a:t>zien</a:t>
            </a:r>
            <a:r>
              <a:rPr lang="en-US" dirty="0"/>
              <a:t>, doe </a:t>
            </a:r>
            <a:r>
              <a:rPr lang="en-US" dirty="0" err="1"/>
              <a:t>dat</a:t>
            </a:r>
            <a:r>
              <a:rPr lang="en-US" dirty="0"/>
              <a:t> </a:t>
            </a:r>
            <a:r>
              <a:rPr lang="en-US" dirty="0" err="1"/>
              <a:t>alleen</a:t>
            </a:r>
            <a:r>
              <a:rPr lang="en-US" dirty="0"/>
              <a:t> </a:t>
            </a:r>
            <a:r>
              <a:rPr lang="en-US" dirty="0" err="1"/>
              <a:t>voor</a:t>
            </a:r>
            <a:r>
              <a:rPr lang="en-US" dirty="0"/>
              <a:t> de </a:t>
            </a:r>
            <a:r>
              <a:rPr lang="en-US" dirty="0" err="1"/>
              <a:t>gekozen</a:t>
            </a:r>
            <a:r>
              <a:rPr lang="en-US" dirty="0"/>
              <a:t> casus – </a:t>
            </a:r>
            <a:r>
              <a:rPr lang="en-US" dirty="0" err="1"/>
              <a:t>anders</a:t>
            </a:r>
            <a:r>
              <a:rPr lang="en-US" dirty="0"/>
              <a:t> </a:t>
            </a:r>
            <a:r>
              <a:rPr lang="en-US" dirty="0" err="1"/>
              <a:t>te</a:t>
            </a:r>
            <a:r>
              <a:rPr lang="en-US" dirty="0"/>
              <a:t> </a:t>
            </a:r>
            <a:r>
              <a:rPr lang="en-US" dirty="0" err="1"/>
              <a:t>weinig</a:t>
            </a:r>
            <a:r>
              <a:rPr lang="en-US" dirty="0"/>
              <a:t> </a:t>
            </a:r>
            <a:r>
              <a:rPr lang="en-US" dirty="0" err="1"/>
              <a:t>tijd</a:t>
            </a:r>
            <a:r>
              <a:rPr lang="en-US" dirty="0"/>
              <a:t>)</a:t>
            </a:r>
          </a:p>
          <a:p>
            <a:endParaRPr lang="en-US" dirty="0"/>
          </a:p>
          <a:p>
            <a:r>
              <a:rPr lang="en-US" dirty="0" err="1"/>
              <a:t>Studenten</a:t>
            </a:r>
            <a:r>
              <a:rPr lang="en-US" dirty="0"/>
              <a:t> </a:t>
            </a:r>
            <a:r>
              <a:rPr lang="en-US" dirty="0" err="1"/>
              <a:t>mogen</a:t>
            </a:r>
            <a:r>
              <a:rPr lang="en-US" dirty="0"/>
              <a:t> </a:t>
            </a:r>
            <a:r>
              <a:rPr lang="en-US" dirty="0" err="1"/>
              <a:t>aangeven</a:t>
            </a:r>
            <a:r>
              <a:rPr lang="en-US" dirty="0"/>
              <a:t> </a:t>
            </a:r>
            <a:r>
              <a:rPr lang="en-US" dirty="0" err="1"/>
              <a:t>dat</a:t>
            </a:r>
            <a:r>
              <a:rPr lang="en-US" dirty="0"/>
              <a:t> ze </a:t>
            </a:r>
            <a:r>
              <a:rPr lang="en-US" dirty="0" err="1"/>
              <a:t>iets</a:t>
            </a:r>
            <a:r>
              <a:rPr lang="en-US" dirty="0"/>
              <a:t> </a:t>
            </a:r>
            <a:r>
              <a:rPr lang="en-US" dirty="0" err="1"/>
              <a:t>niet</a:t>
            </a:r>
            <a:r>
              <a:rPr lang="en-US" dirty="0"/>
              <a:t> </a:t>
            </a:r>
            <a:r>
              <a:rPr lang="en-US" dirty="0" err="1"/>
              <a:t>willen</a:t>
            </a:r>
            <a:r>
              <a:rPr lang="en-US" dirty="0"/>
              <a:t> </a:t>
            </a:r>
            <a:r>
              <a:rPr lang="en-US" dirty="0" err="1"/>
              <a:t>besprkeen</a:t>
            </a:r>
            <a:r>
              <a:rPr lang="en-US" dirty="0"/>
              <a:t>, </a:t>
            </a:r>
            <a:r>
              <a:rPr lang="en-US" dirty="0" err="1"/>
              <a:t>zonder</a:t>
            </a:r>
            <a:r>
              <a:rPr lang="en-US" dirty="0"/>
              <a:t> </a:t>
            </a:r>
            <a:r>
              <a:rPr lang="en-US" dirty="0" err="1"/>
              <a:t>aan</a:t>
            </a:r>
            <a:r>
              <a:rPr lang="en-US" dirty="0"/>
              <a:t> </a:t>
            </a:r>
            <a:r>
              <a:rPr lang="en-US" dirty="0" err="1"/>
              <a:t>te</a:t>
            </a:r>
            <a:r>
              <a:rPr lang="en-US" dirty="0"/>
              <a:t> </a:t>
            </a:r>
            <a:r>
              <a:rPr lang="en-US" dirty="0" err="1"/>
              <a:t>geven</a:t>
            </a:r>
            <a:r>
              <a:rPr lang="en-US" dirty="0"/>
              <a:t> </a:t>
            </a:r>
            <a:r>
              <a:rPr lang="en-US" dirty="0" err="1"/>
              <a:t>waarom</a:t>
            </a:r>
            <a:r>
              <a:rPr lang="en-US" dirty="0"/>
              <a:t>? Moet </a:t>
            </a:r>
            <a:r>
              <a:rPr lang="en-US" dirty="0" err="1"/>
              <a:t>persoonlijke</a:t>
            </a:r>
            <a:r>
              <a:rPr lang="en-US" dirty="0"/>
              <a:t> </a:t>
            </a:r>
            <a:r>
              <a:rPr lang="en-US" dirty="0" err="1"/>
              <a:t>moeite</a:t>
            </a:r>
            <a:r>
              <a:rPr lang="en-US" dirty="0"/>
              <a:t> </a:t>
            </a:r>
            <a:r>
              <a:rPr lang="en-US" dirty="0" err="1"/>
              <a:t>zijn</a:t>
            </a:r>
            <a:r>
              <a:rPr lang="en-US" dirty="0"/>
              <a:t>, </a:t>
            </a:r>
            <a:r>
              <a:rPr lang="en-US" dirty="0" err="1"/>
              <a:t>niet</a:t>
            </a:r>
            <a:r>
              <a:rPr lang="en-US" dirty="0"/>
              <a:t> </a:t>
            </a:r>
            <a:r>
              <a:rPr lang="en-US" dirty="0" err="1"/>
              <a:t>dat</a:t>
            </a:r>
            <a:r>
              <a:rPr lang="en-US" dirty="0"/>
              <a:t> ze het </a:t>
            </a:r>
            <a:r>
              <a:rPr lang="en-US" dirty="0" err="1"/>
              <a:t>onderwerp</a:t>
            </a:r>
            <a:r>
              <a:rPr lang="en-US" dirty="0"/>
              <a:t> </a:t>
            </a:r>
            <a:r>
              <a:rPr lang="en-US" dirty="0" err="1"/>
              <a:t>niet</a:t>
            </a:r>
            <a:r>
              <a:rPr lang="en-US" dirty="0"/>
              <a:t> </a:t>
            </a:r>
            <a:r>
              <a:rPr lang="en-US" dirty="0" err="1"/>
              <a:t>leuk</a:t>
            </a:r>
            <a:r>
              <a:rPr lang="en-US" dirty="0"/>
              <a:t> </a:t>
            </a:r>
            <a:r>
              <a:rPr lang="en-US" dirty="0" err="1"/>
              <a:t>vinden</a:t>
            </a:r>
            <a:r>
              <a:rPr lang="en-US" dirty="0"/>
              <a:t>. </a:t>
            </a:r>
          </a:p>
          <a:p>
            <a:endParaRPr lang="en-US" dirty="0"/>
          </a:p>
          <a:p>
            <a:endParaRPr lang="en-US" dirty="0"/>
          </a:p>
          <a:p>
            <a:r>
              <a:rPr lang="en-US" dirty="0"/>
              <a:t>Elke student </a:t>
            </a:r>
            <a:r>
              <a:rPr lang="en-US" dirty="0" err="1"/>
              <a:t>levert</a:t>
            </a:r>
            <a:r>
              <a:rPr lang="en-US" dirty="0"/>
              <a:t> </a:t>
            </a:r>
            <a:r>
              <a:rPr lang="en-US" dirty="0" err="1"/>
              <a:t>een</a:t>
            </a:r>
            <a:r>
              <a:rPr lang="en-US" dirty="0"/>
              <a:t> </a:t>
            </a:r>
            <a:r>
              <a:rPr lang="en-US" dirty="0" err="1"/>
              <a:t>briefje</a:t>
            </a:r>
            <a:r>
              <a:rPr lang="en-US" dirty="0"/>
              <a:t> in met </a:t>
            </a:r>
            <a:r>
              <a:rPr lang="en-US" dirty="0" err="1"/>
              <a:t>daarop</a:t>
            </a:r>
            <a:r>
              <a:rPr lang="en-US" dirty="0"/>
              <a:t> </a:t>
            </a:r>
            <a:r>
              <a:rPr lang="en-US" dirty="0" err="1"/>
              <a:t>een</a:t>
            </a:r>
            <a:r>
              <a:rPr lang="en-US" dirty="0"/>
              <a:t> </a:t>
            </a:r>
            <a:r>
              <a:rPr lang="en-US" dirty="0" err="1"/>
              <a:t>voorkeur</a:t>
            </a:r>
            <a:r>
              <a:rPr lang="en-US" dirty="0"/>
              <a:t> </a:t>
            </a:r>
            <a:r>
              <a:rPr lang="en-US" dirty="0" err="1"/>
              <a:t>voor</a:t>
            </a:r>
            <a:r>
              <a:rPr lang="en-US" dirty="0"/>
              <a:t> </a:t>
            </a:r>
            <a:r>
              <a:rPr lang="en-US" dirty="0" err="1"/>
              <a:t>een</a:t>
            </a:r>
            <a:r>
              <a:rPr lang="en-US" dirty="0"/>
              <a:t> </a:t>
            </a:r>
            <a:r>
              <a:rPr lang="en-US" dirty="0" err="1"/>
              <a:t>onderwerp</a:t>
            </a:r>
            <a:r>
              <a:rPr lang="en-US" dirty="0"/>
              <a:t> </a:t>
            </a:r>
          </a:p>
          <a:p>
            <a:r>
              <a:rPr lang="en-US" dirty="0"/>
              <a:t>EN </a:t>
            </a:r>
            <a:r>
              <a:rPr lang="en-US" dirty="0" err="1"/>
              <a:t>mocht</a:t>
            </a:r>
            <a:r>
              <a:rPr lang="en-US" dirty="0"/>
              <a:t> </a:t>
            </a:r>
            <a:r>
              <a:rPr lang="en-US" dirty="0" err="1"/>
              <a:t>een</a:t>
            </a:r>
            <a:r>
              <a:rPr lang="en-US" dirty="0"/>
              <a:t> student het </a:t>
            </a:r>
            <a:r>
              <a:rPr lang="en-US" dirty="0" err="1"/>
              <a:t>absoluut</a:t>
            </a:r>
            <a:r>
              <a:rPr lang="en-US" dirty="0"/>
              <a:t> </a:t>
            </a:r>
            <a:r>
              <a:rPr lang="en-US" dirty="0" err="1"/>
              <a:t>niet</a:t>
            </a:r>
            <a:r>
              <a:rPr lang="en-US" dirty="0"/>
              <a:t> </a:t>
            </a:r>
            <a:r>
              <a:rPr lang="en-US" dirty="0" err="1"/>
              <a:t>ergens</a:t>
            </a:r>
            <a:r>
              <a:rPr lang="en-US" dirty="0"/>
              <a:t> over </a:t>
            </a:r>
            <a:r>
              <a:rPr lang="en-US" dirty="0" err="1"/>
              <a:t>willen</a:t>
            </a:r>
            <a:r>
              <a:rPr lang="en-US" dirty="0"/>
              <a:t> </a:t>
            </a:r>
            <a:r>
              <a:rPr lang="en-US" dirty="0" err="1"/>
              <a:t>hebben</a:t>
            </a:r>
            <a:r>
              <a:rPr lang="en-US" dirty="0"/>
              <a:t>, dan </a:t>
            </a:r>
            <a:r>
              <a:rPr lang="en-US" dirty="0" err="1"/>
              <a:t>kunnen</a:t>
            </a:r>
            <a:r>
              <a:rPr lang="en-US" dirty="0"/>
              <a:t> ze </a:t>
            </a:r>
            <a:r>
              <a:rPr lang="en-US" dirty="0" err="1"/>
              <a:t>dat</a:t>
            </a:r>
            <a:r>
              <a:rPr lang="en-US" dirty="0"/>
              <a:t> </a:t>
            </a:r>
            <a:r>
              <a:rPr lang="en-US" dirty="0" err="1"/>
              <a:t>ook</a:t>
            </a:r>
            <a:r>
              <a:rPr lang="en-US" dirty="0"/>
              <a:t> op </a:t>
            </a:r>
            <a:r>
              <a:rPr lang="en-US" dirty="0" err="1"/>
              <a:t>dit</a:t>
            </a:r>
            <a:r>
              <a:rPr lang="en-US" dirty="0"/>
              <a:t> </a:t>
            </a:r>
            <a:r>
              <a:rPr lang="en-US" dirty="0" err="1"/>
              <a:t>briefje</a:t>
            </a:r>
            <a:r>
              <a:rPr lang="en-US" dirty="0"/>
              <a:t> </a:t>
            </a:r>
            <a:r>
              <a:rPr lang="en-US" dirty="0" err="1"/>
              <a:t>aangeven</a:t>
            </a:r>
            <a:r>
              <a:rPr lang="en-US" dirty="0"/>
              <a:t>. Als docent </a:t>
            </a:r>
            <a:r>
              <a:rPr lang="en-US" dirty="0" err="1"/>
              <a:t>honoreer</a:t>
            </a:r>
            <a:r>
              <a:rPr lang="en-US" dirty="0"/>
              <a:t> je </a:t>
            </a:r>
            <a:r>
              <a:rPr lang="en-US" dirty="0" err="1"/>
              <a:t>dit</a:t>
            </a:r>
            <a:r>
              <a:rPr lang="en-US" dirty="0"/>
              <a:t>. </a:t>
            </a:r>
          </a:p>
          <a:p>
            <a:endParaRPr lang="en-US" dirty="0"/>
          </a:p>
          <a:p>
            <a:r>
              <a:rPr lang="en-US" dirty="0"/>
              <a:t>Docent </a:t>
            </a:r>
            <a:r>
              <a:rPr lang="en-US" dirty="0" err="1"/>
              <a:t>neemt</a:t>
            </a:r>
            <a:r>
              <a:rPr lang="en-US" dirty="0"/>
              <a:t> twee minute de </a:t>
            </a:r>
            <a:r>
              <a:rPr lang="en-US" dirty="0" err="1"/>
              <a:t>tijd</a:t>
            </a:r>
            <a:r>
              <a:rPr lang="en-US" dirty="0"/>
              <a:t> om </a:t>
            </a:r>
            <a:r>
              <a:rPr lang="en-US" dirty="0" err="1"/>
              <a:t>onderwerp</a:t>
            </a:r>
            <a:r>
              <a:rPr lang="en-US" dirty="0"/>
              <a:t> </a:t>
            </a:r>
            <a:r>
              <a:rPr lang="en-US" dirty="0" err="1"/>
              <a:t>te</a:t>
            </a:r>
            <a:r>
              <a:rPr lang="en-US" dirty="0"/>
              <a:t> </a:t>
            </a:r>
            <a:r>
              <a:rPr lang="en-US" dirty="0" err="1"/>
              <a:t>kiezen</a:t>
            </a:r>
            <a:r>
              <a:rPr lang="en-US" dirty="0"/>
              <a:t>.</a:t>
            </a:r>
          </a:p>
          <a:p>
            <a:r>
              <a:rPr lang="en-US" dirty="0"/>
              <a:t> </a:t>
            </a:r>
          </a:p>
          <a:p>
            <a:r>
              <a:rPr lang="en-US" dirty="0"/>
              <a:t>Je mag </a:t>
            </a:r>
            <a:r>
              <a:rPr lang="en-US" dirty="0" err="1"/>
              <a:t>als</a:t>
            </a:r>
            <a:r>
              <a:rPr lang="en-US" dirty="0"/>
              <a:t> docent </a:t>
            </a:r>
            <a:r>
              <a:rPr lang="en-US" dirty="0" err="1"/>
              <a:t>zeggen</a:t>
            </a:r>
            <a:r>
              <a:rPr lang="en-US" dirty="0"/>
              <a:t> </a:t>
            </a:r>
            <a:r>
              <a:rPr lang="en-US" dirty="0" err="1"/>
              <a:t>dat</a:t>
            </a:r>
            <a:r>
              <a:rPr lang="en-US" dirty="0"/>
              <a:t> er 1 </a:t>
            </a:r>
            <a:r>
              <a:rPr lang="en-US" dirty="0" err="1"/>
              <a:t>onderwerp</a:t>
            </a:r>
            <a:r>
              <a:rPr lang="en-US" dirty="0"/>
              <a:t> is </a:t>
            </a:r>
            <a:r>
              <a:rPr lang="en-US" dirty="0" err="1"/>
              <a:t>afgevallen</a:t>
            </a:r>
            <a:endParaRPr lang="en-US" dirty="0"/>
          </a:p>
          <a:p>
            <a:endParaRPr lang="nl-NL" dirty="0"/>
          </a:p>
          <a:p>
            <a:endParaRPr lang="nl-NL" dirty="0"/>
          </a:p>
          <a:p>
            <a:r>
              <a:rPr lang="nl-NL" dirty="0"/>
              <a:t>Schrijf gekozen casus op het bord! Of kopieer naar volgende slide.</a:t>
            </a:r>
          </a:p>
          <a:p>
            <a:endParaRPr lang="nl-NL" dirty="0"/>
          </a:p>
          <a:p>
            <a:r>
              <a:rPr lang="nl-NL" dirty="0"/>
              <a:t>Casusfilmpjes zijn vaak duidelijk van 1 kant belicht. Het leidt het onderwerp in, maar hoeft niet/moet niet sturen.</a:t>
            </a:r>
          </a:p>
        </p:txBody>
      </p:sp>
      <p:sp>
        <p:nvSpPr>
          <p:cNvPr id="4" name="Slide Number Placeholder 3"/>
          <p:cNvSpPr>
            <a:spLocks noGrp="1"/>
          </p:cNvSpPr>
          <p:nvPr>
            <p:ph type="sldNum" sz="quarter" idx="5"/>
          </p:nvPr>
        </p:nvSpPr>
        <p:spPr/>
        <p:txBody>
          <a:bodyPr/>
          <a:lstStyle/>
          <a:p>
            <a:fld id="{0C4E65A9-A6AD-4B38-9C88-31B6CB40D075}" type="slidenum">
              <a:rPr lang="nl-NL" smtClean="0"/>
              <a:t>4</a:t>
            </a:fld>
            <a:endParaRPr lang="nl-NL"/>
          </a:p>
        </p:txBody>
      </p:sp>
    </p:spTree>
    <p:extLst>
      <p:ext uri="{BB962C8B-B14F-4D97-AF65-F5344CB8AC3E}">
        <p14:creationId xmlns:p14="http://schemas.microsoft.com/office/powerpoint/2010/main" val="193833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Bespreek</a:t>
            </a:r>
            <a:r>
              <a:rPr lang="en-US" dirty="0"/>
              <a:t> </a:t>
            </a:r>
            <a:r>
              <a:rPr lang="en-US" dirty="0" err="1"/>
              <a:t>alleen</a:t>
            </a:r>
            <a:r>
              <a:rPr lang="en-US" dirty="0"/>
              <a:t> de </a:t>
            </a:r>
            <a:r>
              <a:rPr lang="en-US" dirty="0" err="1"/>
              <a:t>gekozen</a:t>
            </a:r>
            <a:r>
              <a:rPr lang="en-US" dirty="0"/>
              <a:t> casus </a:t>
            </a:r>
            <a:r>
              <a:rPr lang="en-US" dirty="0" err="1"/>
              <a:t>uitgebreid</a:t>
            </a:r>
            <a:endParaRPr lang="nl-NL" dirty="0"/>
          </a:p>
        </p:txBody>
      </p:sp>
      <p:sp>
        <p:nvSpPr>
          <p:cNvPr id="4" name="Slide Number Placeholder 3"/>
          <p:cNvSpPr>
            <a:spLocks noGrp="1"/>
          </p:cNvSpPr>
          <p:nvPr>
            <p:ph type="sldNum" sz="quarter" idx="5"/>
          </p:nvPr>
        </p:nvSpPr>
        <p:spPr/>
        <p:txBody>
          <a:bodyPr/>
          <a:lstStyle/>
          <a:p>
            <a:fld id="{0C4E65A9-A6AD-4B38-9C88-31B6CB40D075}" type="slidenum">
              <a:rPr lang="nl-NL" smtClean="0"/>
              <a:t>5</a:t>
            </a:fld>
            <a:endParaRPr lang="nl-NL"/>
          </a:p>
        </p:txBody>
      </p:sp>
    </p:spTree>
    <p:extLst>
      <p:ext uri="{BB962C8B-B14F-4D97-AF65-F5344CB8AC3E}">
        <p14:creationId xmlns:p14="http://schemas.microsoft.com/office/powerpoint/2010/main" val="192090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Individueel</a:t>
            </a:r>
            <a:r>
              <a:rPr lang="en-US" dirty="0"/>
              <a:t> </a:t>
            </a:r>
            <a:r>
              <a:rPr lang="en-US" dirty="0" err="1"/>
              <a:t>voorbereiden</a:t>
            </a:r>
            <a:r>
              <a:rPr lang="en-US" dirty="0"/>
              <a:t> (5 minute)</a:t>
            </a:r>
          </a:p>
          <a:p>
            <a:endParaRPr lang="en-US" dirty="0"/>
          </a:p>
          <a:p>
            <a:r>
              <a:rPr lang="en-US" dirty="0"/>
              <a:t>Heel </a:t>
            </a:r>
            <a:r>
              <a:rPr lang="en-US" dirty="0" err="1"/>
              <a:t>vaak</a:t>
            </a:r>
            <a:r>
              <a:rPr lang="en-US" dirty="0"/>
              <a:t> </a:t>
            </a:r>
            <a:r>
              <a:rPr lang="en-US" dirty="0" err="1"/>
              <a:t>binnen</a:t>
            </a:r>
            <a:r>
              <a:rPr lang="en-US" dirty="0"/>
              <a:t> ISW </a:t>
            </a:r>
            <a:r>
              <a:rPr lang="en-US" dirty="0" err="1"/>
              <a:t>worden</a:t>
            </a:r>
            <a:r>
              <a:rPr lang="en-US" dirty="0"/>
              <a:t> </a:t>
            </a:r>
            <a:r>
              <a:rPr lang="en-US" dirty="0" err="1"/>
              <a:t>oplossingen</a:t>
            </a:r>
            <a:r>
              <a:rPr lang="en-US" dirty="0"/>
              <a:t> </a:t>
            </a:r>
            <a:r>
              <a:rPr lang="en-US" dirty="0" err="1"/>
              <a:t>bedacht</a:t>
            </a:r>
            <a:r>
              <a:rPr lang="en-US" dirty="0"/>
              <a:t> </a:t>
            </a:r>
            <a:r>
              <a:rPr lang="en-US" dirty="0" err="1"/>
              <a:t>voor</a:t>
            </a:r>
            <a:r>
              <a:rPr lang="en-US" dirty="0"/>
              <a:t> </a:t>
            </a:r>
            <a:r>
              <a:rPr lang="en-US" dirty="0" err="1"/>
              <a:t>problemen</a:t>
            </a:r>
            <a:r>
              <a:rPr lang="en-US" dirty="0"/>
              <a:t> die </a:t>
            </a:r>
            <a:r>
              <a:rPr lang="en-US" dirty="0" err="1"/>
              <a:t>niet</a:t>
            </a:r>
            <a:r>
              <a:rPr lang="en-US" dirty="0"/>
              <a:t> </a:t>
            </a:r>
            <a:r>
              <a:rPr lang="en-US" dirty="0" err="1"/>
              <a:t>bestaan</a:t>
            </a:r>
            <a:endParaRPr lang="en-US" dirty="0"/>
          </a:p>
          <a:p>
            <a:endParaRPr lang="en-US" dirty="0"/>
          </a:p>
          <a:p>
            <a:r>
              <a:rPr lang="en-US" dirty="0"/>
              <a:t>Laat de </a:t>
            </a:r>
            <a:r>
              <a:rPr lang="en-US" dirty="0" err="1"/>
              <a:t>studenten</a:t>
            </a:r>
            <a:r>
              <a:rPr lang="en-US" dirty="0"/>
              <a:t> de ppt van bb </a:t>
            </a:r>
            <a:r>
              <a:rPr lang="en-US" dirty="0" err="1"/>
              <a:t>halen</a:t>
            </a:r>
            <a:r>
              <a:rPr lang="en-US" dirty="0"/>
              <a:t>, </a:t>
            </a:r>
            <a:r>
              <a:rPr lang="en-US" dirty="0" err="1"/>
              <a:t>zodat</a:t>
            </a:r>
            <a:r>
              <a:rPr lang="en-US" dirty="0"/>
              <a:t> ze </a:t>
            </a:r>
            <a:r>
              <a:rPr lang="en-US" dirty="0" err="1"/>
              <a:t>naar</a:t>
            </a:r>
            <a:r>
              <a:rPr lang="en-US" dirty="0"/>
              <a:t> de </a:t>
            </a:r>
            <a:r>
              <a:rPr lang="en-US" dirty="0" err="1"/>
              <a:t>stelling</a:t>
            </a:r>
            <a:r>
              <a:rPr lang="en-US" dirty="0"/>
              <a:t> </a:t>
            </a:r>
            <a:r>
              <a:rPr lang="en-US" dirty="0" err="1"/>
              <a:t>kunnen</a:t>
            </a:r>
            <a:r>
              <a:rPr lang="en-US" dirty="0"/>
              <a:t> </a:t>
            </a:r>
            <a:r>
              <a:rPr lang="en-US" dirty="0" err="1"/>
              <a:t>kijken</a:t>
            </a:r>
            <a:r>
              <a:rPr lang="en-US" dirty="0"/>
              <a:t>.</a:t>
            </a:r>
          </a:p>
        </p:txBody>
      </p:sp>
      <p:sp>
        <p:nvSpPr>
          <p:cNvPr id="4" name="Slide Number Placeholder 3"/>
          <p:cNvSpPr>
            <a:spLocks noGrp="1"/>
          </p:cNvSpPr>
          <p:nvPr>
            <p:ph type="sldNum" sz="quarter" idx="5"/>
          </p:nvPr>
        </p:nvSpPr>
        <p:spPr/>
        <p:txBody>
          <a:bodyPr/>
          <a:lstStyle/>
          <a:p>
            <a:fld id="{0C4E65A9-A6AD-4B38-9C88-31B6CB40D075}" type="slidenum">
              <a:rPr lang="nl-NL" smtClean="0"/>
              <a:t>9</a:t>
            </a:fld>
            <a:endParaRPr lang="nl-NL"/>
          </a:p>
        </p:txBody>
      </p:sp>
    </p:spTree>
    <p:extLst>
      <p:ext uri="{BB962C8B-B14F-4D97-AF65-F5344CB8AC3E}">
        <p14:creationId xmlns:p14="http://schemas.microsoft.com/office/powerpoint/2010/main" val="84828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Vermoedelijk</a:t>
            </a:r>
            <a:r>
              <a:rPr lang="en-US" dirty="0"/>
              <a:t>: </a:t>
            </a:r>
            <a:r>
              <a:rPr lang="en-US" dirty="0" err="1"/>
              <a:t>hier</a:t>
            </a:r>
            <a:r>
              <a:rPr lang="en-US" dirty="0"/>
              <a:t> </a:t>
            </a:r>
            <a:r>
              <a:rPr lang="en-US" dirty="0" err="1"/>
              <a:t>na</a:t>
            </a:r>
            <a:r>
              <a:rPr lang="en-US" dirty="0"/>
              <a:t> de </a:t>
            </a:r>
            <a:r>
              <a:rPr lang="en-US" dirty="0" err="1"/>
              <a:t>pauze</a:t>
            </a:r>
            <a:r>
              <a:rPr lang="en-US" dirty="0"/>
              <a:t> mee </a:t>
            </a:r>
            <a:r>
              <a:rPr lang="en-US" dirty="0" err="1"/>
              <a:t>starten</a:t>
            </a:r>
            <a:r>
              <a:rPr lang="en-US" dirty="0"/>
              <a:t>. Dan is er </a:t>
            </a:r>
            <a:r>
              <a:rPr lang="en-US" dirty="0" err="1"/>
              <a:t>nog</a:t>
            </a:r>
            <a:r>
              <a:rPr lang="en-US" dirty="0"/>
              <a:t> </a:t>
            </a:r>
            <a:r>
              <a:rPr lang="en-US" dirty="0" err="1"/>
              <a:t>genoeg</a:t>
            </a:r>
            <a:r>
              <a:rPr lang="en-US" dirty="0"/>
              <a:t> </a:t>
            </a:r>
            <a:r>
              <a:rPr lang="en-US" dirty="0" err="1"/>
              <a:t>tijd</a:t>
            </a:r>
            <a:r>
              <a:rPr lang="en-US" dirty="0"/>
              <a:t> </a:t>
            </a:r>
            <a:r>
              <a:rPr lang="en-US" dirty="0" err="1"/>
              <a:t>voor</a:t>
            </a:r>
            <a:r>
              <a:rPr lang="en-US" dirty="0"/>
              <a:t> </a:t>
            </a:r>
            <a:r>
              <a:rPr lang="en-US" dirty="0" err="1"/>
              <a:t>een</a:t>
            </a:r>
            <a:r>
              <a:rPr lang="en-US" dirty="0"/>
              <a:t> </a:t>
            </a:r>
            <a:r>
              <a:rPr lang="en-US" dirty="0" err="1"/>
              <a:t>echt</a:t>
            </a:r>
            <a:r>
              <a:rPr lang="en-US" dirty="0"/>
              <a:t> </a:t>
            </a:r>
            <a:r>
              <a:rPr lang="en-US" dirty="0" err="1"/>
              <a:t>debat</a:t>
            </a:r>
            <a:endParaRPr lang="en-US" dirty="0"/>
          </a:p>
          <a:p>
            <a:endParaRPr lang="en-US" dirty="0"/>
          </a:p>
          <a:p>
            <a:r>
              <a:rPr lang="en-US" dirty="0" err="1"/>
              <a:t>Docenten</a:t>
            </a:r>
            <a:r>
              <a:rPr lang="en-US" dirty="0"/>
              <a:t>:</a:t>
            </a:r>
          </a:p>
          <a:p>
            <a:pPr marL="171450" indent="-171450">
              <a:buFontTx/>
              <a:buChar char="-"/>
            </a:pPr>
            <a:r>
              <a:rPr lang="en-US" dirty="0" err="1"/>
              <a:t>Bewaken</a:t>
            </a:r>
            <a:r>
              <a:rPr lang="en-US" dirty="0"/>
              <a:t> </a:t>
            </a:r>
            <a:r>
              <a:rPr lang="en-US" dirty="0" err="1"/>
              <a:t>tijd</a:t>
            </a:r>
            <a:r>
              <a:rPr lang="en-US" dirty="0"/>
              <a:t>, </a:t>
            </a:r>
            <a:r>
              <a:rPr lang="en-US" dirty="0" err="1"/>
              <a:t>vorm</a:t>
            </a:r>
            <a:r>
              <a:rPr lang="en-US" dirty="0"/>
              <a:t>. </a:t>
            </a:r>
            <a:r>
              <a:rPr lang="en-US" dirty="0" err="1"/>
              <a:t>Beleefdheid</a:t>
            </a:r>
            <a:r>
              <a:rPr lang="en-US" dirty="0"/>
              <a:t> </a:t>
            </a:r>
            <a:r>
              <a:rPr lang="en-US" dirty="0" err="1"/>
              <a:t>en</a:t>
            </a:r>
            <a:r>
              <a:rPr lang="en-US" dirty="0"/>
              <a:t> </a:t>
            </a:r>
            <a:r>
              <a:rPr lang="en-US" dirty="0" err="1"/>
              <a:t>dat</a:t>
            </a:r>
            <a:r>
              <a:rPr lang="en-US" dirty="0"/>
              <a:t> </a:t>
            </a:r>
            <a:r>
              <a:rPr lang="en-US" dirty="0" err="1"/>
              <a:t>iedereen</a:t>
            </a:r>
            <a:r>
              <a:rPr lang="en-US" dirty="0"/>
              <a:t> </a:t>
            </a:r>
            <a:r>
              <a:rPr lang="en-US" dirty="0" err="1"/>
              <a:t>aan</a:t>
            </a:r>
            <a:r>
              <a:rPr lang="en-US" dirty="0"/>
              <a:t> het </a:t>
            </a:r>
            <a:r>
              <a:rPr lang="en-US" dirty="0" err="1"/>
              <a:t>woord</a:t>
            </a:r>
            <a:r>
              <a:rPr lang="en-US" dirty="0"/>
              <a:t> </a:t>
            </a:r>
            <a:r>
              <a:rPr lang="en-US" dirty="0" err="1"/>
              <a:t>komt</a:t>
            </a:r>
            <a:r>
              <a:rPr lang="en-US" dirty="0"/>
              <a:t> (</a:t>
            </a:r>
            <a:r>
              <a:rPr lang="en-US" dirty="0" err="1"/>
              <a:t>inspanningsverplichting</a:t>
            </a:r>
            <a:r>
              <a:rPr lang="en-US" dirty="0"/>
              <a:t>)</a:t>
            </a:r>
          </a:p>
          <a:p>
            <a:pPr marL="0" indent="0">
              <a:buFontTx/>
              <a:buNone/>
            </a:pPr>
            <a:endParaRPr lang="nl-NL" dirty="0"/>
          </a:p>
          <a:p>
            <a:pPr marL="0" indent="0">
              <a:buFontTx/>
              <a:buNone/>
            </a:pPr>
            <a:endParaRPr lang="nl-NL" dirty="0"/>
          </a:p>
          <a:p>
            <a:pPr marL="0" indent="0">
              <a:buFontTx/>
              <a:buNone/>
            </a:pPr>
            <a:r>
              <a:rPr lang="nl-NL" dirty="0"/>
              <a:t>Studenten gelegenheid geven om antwoord te formuleren op al deze drie de vragen. Een aantal laten hun positie zien. De docent schrijft deze op het bord. In de tweede ronde komen andere studenten aan het woord die hierop kunnen reageren. Argumenten weerleggen of uitbreiden. / als docent kan je er ook voor kiezen om tegen studenten te zeggen dat als ze reactie bedenken dat ze deze meteen opschrijven</a:t>
            </a:r>
          </a:p>
          <a:p>
            <a:pPr marL="0" indent="0">
              <a:buFontTx/>
              <a:buNone/>
            </a:pPr>
            <a:endParaRPr lang="nl-NL" dirty="0"/>
          </a:p>
          <a:p>
            <a:pPr marL="0" indent="0">
              <a:buFontTx/>
              <a:buNone/>
            </a:pPr>
            <a:r>
              <a:rPr lang="nl-NL" dirty="0"/>
              <a:t>Herhaling mag voorkomen! Maar probeer aan te moedigen om toch wat te zeggen en nuances aan te brengen.</a:t>
            </a:r>
          </a:p>
          <a:p>
            <a:pPr marL="0" indent="0">
              <a:buFontTx/>
              <a:buNone/>
            </a:pPr>
            <a:endParaRPr lang="nl-NL" dirty="0"/>
          </a:p>
          <a:p>
            <a:pPr marL="0" indent="0">
              <a:buFontTx/>
              <a:buNone/>
            </a:pPr>
            <a:r>
              <a:rPr lang="nl-NL" dirty="0"/>
              <a:t>(als iemand echt </a:t>
            </a:r>
            <a:r>
              <a:rPr lang="nl-NL" dirty="0" err="1"/>
              <a:t>echt</a:t>
            </a:r>
            <a:r>
              <a:rPr lang="nl-NL" dirty="0"/>
              <a:t> </a:t>
            </a:r>
            <a:r>
              <a:rPr lang="nl-NL" dirty="0" err="1"/>
              <a:t>echt</a:t>
            </a:r>
            <a:r>
              <a:rPr lang="nl-NL" dirty="0"/>
              <a:t> </a:t>
            </a:r>
            <a:r>
              <a:rPr lang="nl-NL" dirty="0" err="1"/>
              <a:t>echt</a:t>
            </a:r>
            <a:r>
              <a:rPr lang="nl-NL" dirty="0"/>
              <a:t> niet kan/wilt, dan mag je naar bevind van zaken handelen)</a:t>
            </a:r>
          </a:p>
        </p:txBody>
      </p:sp>
      <p:sp>
        <p:nvSpPr>
          <p:cNvPr id="4" name="Slide Number Placeholder 3"/>
          <p:cNvSpPr>
            <a:spLocks noGrp="1"/>
          </p:cNvSpPr>
          <p:nvPr>
            <p:ph type="sldNum" sz="quarter" idx="5"/>
          </p:nvPr>
        </p:nvSpPr>
        <p:spPr/>
        <p:txBody>
          <a:bodyPr/>
          <a:lstStyle/>
          <a:p>
            <a:fld id="{0C4E65A9-A6AD-4B38-9C88-31B6CB40D075}" type="slidenum">
              <a:rPr lang="nl-NL" smtClean="0"/>
              <a:t>10</a:t>
            </a:fld>
            <a:endParaRPr lang="nl-NL"/>
          </a:p>
        </p:txBody>
      </p:sp>
    </p:spTree>
    <p:extLst>
      <p:ext uri="{BB962C8B-B14F-4D97-AF65-F5344CB8AC3E}">
        <p14:creationId xmlns:p14="http://schemas.microsoft.com/office/powerpoint/2010/main" val="358313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Reageren</a:t>
            </a:r>
            <a:r>
              <a:rPr lang="en-US" dirty="0"/>
              <a:t> op wat er op het bord </a:t>
            </a:r>
            <a:r>
              <a:rPr lang="en-US" dirty="0" err="1"/>
              <a:t>staat</a:t>
            </a:r>
            <a:endParaRPr lang="en-US" dirty="0"/>
          </a:p>
          <a:p>
            <a:endParaRPr lang="en-US" dirty="0"/>
          </a:p>
          <a:p>
            <a:r>
              <a:rPr lang="en-US" dirty="0" err="1"/>
              <a:t>Iemand</a:t>
            </a:r>
            <a:r>
              <a:rPr lang="en-US" dirty="0"/>
              <a:t> </a:t>
            </a:r>
            <a:r>
              <a:rPr lang="en-US" dirty="0" err="1"/>
              <a:t>kan</a:t>
            </a:r>
            <a:r>
              <a:rPr lang="en-US" dirty="0"/>
              <a:t> </a:t>
            </a:r>
            <a:r>
              <a:rPr lang="en-US" dirty="0" err="1"/>
              <a:t>erop</a:t>
            </a:r>
            <a:r>
              <a:rPr lang="en-US" dirty="0"/>
              <a:t> </a:t>
            </a:r>
            <a:r>
              <a:rPr lang="en-US" dirty="0" err="1"/>
              <a:t>reageren</a:t>
            </a:r>
            <a:r>
              <a:rPr lang="en-US" dirty="0"/>
              <a:t> </a:t>
            </a:r>
            <a:r>
              <a:rPr lang="en-US" dirty="0" err="1"/>
              <a:t>en</a:t>
            </a:r>
            <a:r>
              <a:rPr lang="en-US" dirty="0"/>
              <a:t> </a:t>
            </a:r>
            <a:r>
              <a:rPr lang="en-US" dirty="0" err="1"/>
              <a:t>na</a:t>
            </a:r>
            <a:r>
              <a:rPr lang="en-US" dirty="0"/>
              <a:t> </a:t>
            </a:r>
            <a:r>
              <a:rPr lang="en-US" dirty="0" err="1"/>
              <a:t>diens</a:t>
            </a:r>
            <a:r>
              <a:rPr lang="en-US" dirty="0"/>
              <a:t> </a:t>
            </a:r>
            <a:r>
              <a:rPr lang="en-US" dirty="0" err="1"/>
              <a:t>commentaar</a:t>
            </a:r>
            <a:r>
              <a:rPr lang="en-US" dirty="0"/>
              <a:t> </a:t>
            </a:r>
            <a:r>
              <a:rPr lang="en-US" dirty="0" err="1"/>
              <a:t>kan</a:t>
            </a:r>
            <a:r>
              <a:rPr lang="en-US" dirty="0"/>
              <a:t> de </a:t>
            </a:r>
            <a:r>
              <a:rPr lang="en-US" dirty="0" err="1"/>
              <a:t>groep</a:t>
            </a:r>
            <a:r>
              <a:rPr lang="en-US" dirty="0"/>
              <a:t> </a:t>
            </a:r>
            <a:r>
              <a:rPr lang="en-US" dirty="0" err="1"/>
              <a:t>reageren</a:t>
            </a:r>
            <a:r>
              <a:rPr lang="en-US" dirty="0"/>
              <a:t>. (</a:t>
            </a:r>
            <a:r>
              <a:rPr lang="en-US" dirty="0" err="1"/>
              <a:t>herhaal</a:t>
            </a:r>
            <a:r>
              <a:rPr lang="en-US" dirty="0"/>
              <a:t> </a:t>
            </a:r>
            <a:r>
              <a:rPr lang="en-US" dirty="0" err="1"/>
              <a:t>dit</a:t>
            </a:r>
            <a:r>
              <a:rPr lang="en-US" dirty="0"/>
              <a:t> </a:t>
            </a:r>
            <a:r>
              <a:rPr lang="en-US" dirty="0" err="1"/>
              <a:t>minstens</a:t>
            </a:r>
            <a:r>
              <a:rPr lang="en-US" dirty="0"/>
              <a:t> 3 </a:t>
            </a:r>
            <a:r>
              <a:rPr lang="en-US" dirty="0" err="1"/>
              <a:t>keer</a:t>
            </a:r>
            <a:r>
              <a:rPr lang="en-US" dirty="0"/>
              <a:t>)</a:t>
            </a:r>
          </a:p>
        </p:txBody>
      </p:sp>
      <p:sp>
        <p:nvSpPr>
          <p:cNvPr id="4" name="Slide Number Placeholder 3"/>
          <p:cNvSpPr>
            <a:spLocks noGrp="1"/>
          </p:cNvSpPr>
          <p:nvPr>
            <p:ph type="sldNum" sz="quarter" idx="5"/>
          </p:nvPr>
        </p:nvSpPr>
        <p:spPr/>
        <p:txBody>
          <a:bodyPr/>
          <a:lstStyle/>
          <a:p>
            <a:fld id="{0C4E65A9-A6AD-4B38-9C88-31B6CB40D075}" type="slidenum">
              <a:rPr lang="nl-NL" smtClean="0"/>
              <a:t>11</a:t>
            </a:fld>
            <a:endParaRPr lang="nl-NL"/>
          </a:p>
        </p:txBody>
      </p:sp>
    </p:spTree>
    <p:extLst>
      <p:ext uri="{BB962C8B-B14F-4D97-AF65-F5344CB8AC3E}">
        <p14:creationId xmlns:p14="http://schemas.microsoft.com/office/powerpoint/2010/main" val="289301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De </a:t>
            </a:r>
            <a:r>
              <a:rPr lang="en-US" dirty="0" err="1"/>
              <a:t>kans</a:t>
            </a:r>
            <a:r>
              <a:rPr lang="en-US" dirty="0"/>
              <a:t> </a:t>
            </a:r>
            <a:r>
              <a:rPr lang="en-US" dirty="0" err="1"/>
              <a:t>voor</a:t>
            </a:r>
            <a:r>
              <a:rPr lang="en-US" dirty="0"/>
              <a:t> </a:t>
            </a:r>
            <a:r>
              <a:rPr lang="en-US" dirty="0" err="1"/>
              <a:t>mensen</a:t>
            </a:r>
            <a:r>
              <a:rPr lang="en-US" dirty="0"/>
              <a:t> die </a:t>
            </a:r>
            <a:r>
              <a:rPr lang="en-US" dirty="0" err="1"/>
              <a:t>nog</a:t>
            </a:r>
            <a:r>
              <a:rPr lang="en-US" dirty="0"/>
              <a:t> </a:t>
            </a:r>
            <a:r>
              <a:rPr lang="en-US" dirty="0" err="1"/>
              <a:t>niet</a:t>
            </a:r>
            <a:r>
              <a:rPr lang="en-US" dirty="0"/>
              <a:t> </a:t>
            </a:r>
            <a:r>
              <a:rPr lang="en-US" dirty="0" err="1"/>
              <a:t>aan</a:t>
            </a:r>
            <a:r>
              <a:rPr lang="en-US" dirty="0"/>
              <a:t> het </a:t>
            </a:r>
            <a:r>
              <a:rPr lang="en-US" dirty="0" err="1"/>
              <a:t>woord</a:t>
            </a:r>
            <a:r>
              <a:rPr lang="en-US" dirty="0"/>
              <a:t> </a:t>
            </a:r>
            <a:r>
              <a:rPr lang="en-US" dirty="0" err="1"/>
              <a:t>zijn</a:t>
            </a:r>
            <a:r>
              <a:rPr lang="en-US" dirty="0"/>
              <a:t> </a:t>
            </a:r>
            <a:r>
              <a:rPr lang="en-US" dirty="0" err="1"/>
              <a:t>geweest</a:t>
            </a:r>
            <a:r>
              <a:rPr lang="en-US" dirty="0"/>
              <a:t> om </a:t>
            </a:r>
            <a:r>
              <a:rPr lang="en-US" dirty="0" err="1"/>
              <a:t>iets</a:t>
            </a:r>
            <a:r>
              <a:rPr lang="en-US" dirty="0"/>
              <a:t> </a:t>
            </a:r>
            <a:r>
              <a:rPr lang="en-US" dirty="0" err="1"/>
              <a:t>te</a:t>
            </a:r>
            <a:r>
              <a:rPr lang="en-US" dirty="0"/>
              <a:t> </a:t>
            </a:r>
            <a:r>
              <a:rPr lang="en-US" dirty="0" err="1"/>
              <a:t>zeggen</a:t>
            </a:r>
            <a:r>
              <a:rPr lang="en-US" dirty="0"/>
              <a:t>.</a:t>
            </a:r>
          </a:p>
          <a:p>
            <a:r>
              <a:rPr lang="en-US" dirty="0"/>
              <a:t>Als </a:t>
            </a:r>
            <a:r>
              <a:rPr lang="en-US" dirty="0" err="1"/>
              <a:t>iedereen</a:t>
            </a:r>
            <a:r>
              <a:rPr lang="en-US" dirty="0"/>
              <a:t> al </a:t>
            </a:r>
            <a:r>
              <a:rPr lang="en-US" dirty="0" err="1"/>
              <a:t>aan</a:t>
            </a:r>
            <a:r>
              <a:rPr lang="en-US" dirty="0"/>
              <a:t> het </a:t>
            </a:r>
            <a:r>
              <a:rPr lang="en-US" dirty="0" err="1"/>
              <a:t>woord</a:t>
            </a:r>
            <a:r>
              <a:rPr lang="en-US" dirty="0"/>
              <a:t> is </a:t>
            </a:r>
            <a:r>
              <a:rPr lang="en-US" dirty="0" err="1"/>
              <a:t>geweest</a:t>
            </a:r>
            <a:r>
              <a:rPr lang="en-US" dirty="0"/>
              <a:t>, dan floor is open.</a:t>
            </a:r>
            <a:endParaRPr lang="nl-NL" dirty="0"/>
          </a:p>
          <a:p>
            <a:endParaRPr lang="en-US" dirty="0"/>
          </a:p>
          <a:p>
            <a:endParaRPr lang="en-US" dirty="0"/>
          </a:p>
          <a:p>
            <a:r>
              <a:rPr lang="en-US" dirty="0"/>
              <a:t>(</a:t>
            </a:r>
            <a:r>
              <a:rPr lang="en-US" dirty="0" err="1"/>
              <a:t>mocht</a:t>
            </a:r>
            <a:r>
              <a:rPr lang="en-US" dirty="0"/>
              <a:t> je </a:t>
            </a:r>
            <a:r>
              <a:rPr lang="en-US" dirty="0" err="1"/>
              <a:t>nog</a:t>
            </a:r>
            <a:r>
              <a:rPr lang="en-US" dirty="0"/>
              <a:t> </a:t>
            </a:r>
            <a:r>
              <a:rPr lang="en-US" dirty="0" err="1"/>
              <a:t>veel</a:t>
            </a:r>
            <a:r>
              <a:rPr lang="en-US" dirty="0"/>
              <a:t> </a:t>
            </a:r>
            <a:r>
              <a:rPr lang="en-US" dirty="0" err="1"/>
              <a:t>tijd</a:t>
            </a:r>
            <a:r>
              <a:rPr lang="en-US" dirty="0"/>
              <a:t> over </a:t>
            </a:r>
            <a:r>
              <a:rPr lang="en-US" dirty="0" err="1"/>
              <a:t>hebben</a:t>
            </a:r>
            <a:r>
              <a:rPr lang="en-US" dirty="0"/>
              <a:t> dan </a:t>
            </a:r>
            <a:r>
              <a:rPr lang="en-US" dirty="0" err="1"/>
              <a:t>kan</a:t>
            </a:r>
            <a:r>
              <a:rPr lang="en-US" dirty="0"/>
              <a:t> je </a:t>
            </a:r>
            <a:r>
              <a:rPr lang="en-US" dirty="0" err="1"/>
              <a:t>nog</a:t>
            </a:r>
            <a:r>
              <a:rPr lang="en-US" dirty="0"/>
              <a:t> </a:t>
            </a:r>
            <a:r>
              <a:rPr lang="en-US" dirty="0" err="1"/>
              <a:t>een</a:t>
            </a:r>
            <a:r>
              <a:rPr lang="en-US" dirty="0"/>
              <a:t> </a:t>
            </a:r>
            <a:r>
              <a:rPr lang="en-US" dirty="0" err="1"/>
              <a:t>stelling</a:t>
            </a:r>
            <a:r>
              <a:rPr lang="en-US" dirty="0"/>
              <a:t> </a:t>
            </a:r>
            <a:r>
              <a:rPr lang="en-US" dirty="0" err="1"/>
              <a:t>doen</a:t>
            </a:r>
            <a:r>
              <a:rPr lang="en-US" dirty="0"/>
              <a:t>)</a:t>
            </a:r>
          </a:p>
        </p:txBody>
      </p:sp>
      <p:sp>
        <p:nvSpPr>
          <p:cNvPr id="4" name="Slide Number Placeholder 3"/>
          <p:cNvSpPr>
            <a:spLocks noGrp="1"/>
          </p:cNvSpPr>
          <p:nvPr>
            <p:ph type="sldNum" sz="quarter" idx="5"/>
          </p:nvPr>
        </p:nvSpPr>
        <p:spPr/>
        <p:txBody>
          <a:bodyPr/>
          <a:lstStyle/>
          <a:p>
            <a:fld id="{0C4E65A9-A6AD-4B38-9C88-31B6CB40D075}" type="slidenum">
              <a:rPr lang="nl-NL" smtClean="0"/>
              <a:t>12</a:t>
            </a:fld>
            <a:endParaRPr lang="nl-NL"/>
          </a:p>
        </p:txBody>
      </p:sp>
    </p:spTree>
    <p:extLst>
      <p:ext uri="{BB962C8B-B14F-4D97-AF65-F5344CB8AC3E}">
        <p14:creationId xmlns:p14="http://schemas.microsoft.com/office/powerpoint/2010/main" val="1382461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endParaRPr lang="nl-NL" dirty="0"/>
          </a:p>
        </p:txBody>
      </p:sp>
      <p:sp>
        <p:nvSpPr>
          <p:cNvPr id="4" name="Slide Number Placeholder 3"/>
          <p:cNvSpPr>
            <a:spLocks noGrp="1"/>
          </p:cNvSpPr>
          <p:nvPr>
            <p:ph type="sldNum" sz="quarter" idx="5"/>
          </p:nvPr>
        </p:nvSpPr>
        <p:spPr/>
        <p:txBody>
          <a:bodyPr/>
          <a:lstStyle/>
          <a:p>
            <a:fld id="{0C4E65A9-A6AD-4B38-9C88-31B6CB40D075}" type="slidenum">
              <a:rPr lang="nl-NL" smtClean="0"/>
              <a:t>13</a:t>
            </a:fld>
            <a:endParaRPr lang="nl-NL"/>
          </a:p>
        </p:txBody>
      </p:sp>
    </p:spTree>
    <p:extLst>
      <p:ext uri="{BB962C8B-B14F-4D97-AF65-F5344CB8AC3E}">
        <p14:creationId xmlns:p14="http://schemas.microsoft.com/office/powerpoint/2010/main" val="252373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D9D922-425B-4D41-BE05-C55A4C77539E}" type="datetimeFigureOut">
              <a:rPr lang="nl-NL" smtClean="0"/>
              <a:t>24-3-2026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38120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D9D922-425B-4D41-BE05-C55A4C77539E}" type="datetimeFigureOut">
              <a:rPr lang="nl-NL" smtClean="0"/>
              <a:t>24-3-2026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258559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D9D922-425B-4D41-BE05-C55A4C77539E}" type="datetimeFigureOut">
              <a:rPr lang="nl-NL" smtClean="0"/>
              <a:t>24-3-2026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671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D9D922-425B-4D41-BE05-C55A4C77539E}" type="datetimeFigureOut">
              <a:rPr lang="nl-NL" smtClean="0"/>
              <a:t>24-3-2026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1971396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D9D922-425B-4D41-BE05-C55A4C77539E}" type="datetimeFigureOut">
              <a:rPr lang="nl-NL" smtClean="0"/>
              <a:t>24-3-2026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35125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D9D922-425B-4D41-BE05-C55A4C77539E}" type="datetimeFigureOut">
              <a:rPr lang="nl-NL" smtClean="0"/>
              <a:t>24-3-2026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2187474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D9D922-425B-4D41-BE05-C55A4C77539E}" type="datetimeFigureOut">
              <a:rPr lang="nl-NL" smtClean="0"/>
              <a:t>24-3-2026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4158729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D9D922-425B-4D41-BE05-C55A4C77539E}" type="datetimeFigureOut">
              <a:rPr lang="nl-NL" smtClean="0"/>
              <a:t>24-3-2026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136046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D9D922-425B-4D41-BE05-C55A4C77539E}" type="datetimeFigureOut">
              <a:rPr lang="nl-NL" smtClean="0"/>
              <a:t>24-3-2026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241894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D9D922-425B-4D41-BE05-C55A4C77539E}" type="datetimeFigureOut">
              <a:rPr lang="nl-NL" smtClean="0"/>
              <a:t>24-3-2026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190284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D9D922-425B-4D41-BE05-C55A4C77539E}" type="datetimeFigureOut">
              <a:rPr lang="nl-NL" smtClean="0"/>
              <a:t>24-3-2026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281520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D9D922-425B-4D41-BE05-C55A4C77539E}" type="datetimeFigureOut">
              <a:rPr lang="nl-NL" smtClean="0"/>
              <a:t>24-3-2026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279937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D9D922-425B-4D41-BE05-C55A4C77539E}" type="datetimeFigureOut">
              <a:rPr lang="nl-NL" smtClean="0"/>
              <a:t>24-3-2026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104912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9D922-425B-4D41-BE05-C55A4C77539E}" type="datetimeFigureOut">
              <a:rPr lang="nl-NL" smtClean="0"/>
              <a:t>24-3-2026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96744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D9D922-425B-4D41-BE05-C55A4C77539E}" type="datetimeFigureOut">
              <a:rPr lang="nl-NL" smtClean="0"/>
              <a:t>24-3-2026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203306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D9D922-425B-4D41-BE05-C55A4C77539E}" type="datetimeFigureOut">
              <a:rPr lang="nl-NL" smtClean="0"/>
              <a:t>24-3-2026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192839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D9D922-425B-4D41-BE05-C55A4C77539E}" type="datetimeFigureOut">
              <a:rPr lang="nl-NL" smtClean="0"/>
              <a:t>24-3-2026</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89BAD77-4EEF-491F-B3ED-ED701634569A}" type="slidenum">
              <a:rPr lang="nl-NL" smtClean="0"/>
              <a:t>‹#›</a:t>
            </a:fld>
            <a:endParaRPr lang="nl-NL"/>
          </a:p>
        </p:txBody>
      </p:sp>
    </p:spTree>
    <p:extLst>
      <p:ext uri="{BB962C8B-B14F-4D97-AF65-F5344CB8AC3E}">
        <p14:creationId xmlns:p14="http://schemas.microsoft.com/office/powerpoint/2010/main" val="4201731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postart.nl/ongehoord-nieuws/15-09-2022/VPWON_13392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97tkk5l0BDw" TargetMode="External"/><Relationship Id="rId4" Type="http://schemas.openxmlformats.org/officeDocument/2006/relationships/hyperlink" Target="https://www.bbc.com/news/world-europe-1403841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postart.nl/ongehoord-nieuws/15-09-2022/VPWON_133927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hyperlink" Target="https://www.bbc.com/news/world-europe-14038419"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97tkk5l0BDw"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2BC0-7041-4E3A-8730-922844BE028B}"/>
              </a:ext>
            </a:extLst>
          </p:cNvPr>
          <p:cNvSpPr>
            <a:spLocks noGrp="1"/>
          </p:cNvSpPr>
          <p:nvPr>
            <p:ph type="ctrTitle"/>
          </p:nvPr>
        </p:nvSpPr>
        <p:spPr/>
        <p:txBody>
          <a:bodyPr/>
          <a:lstStyle/>
          <a:p>
            <a:r>
              <a:rPr lang="en-US" dirty="0" err="1"/>
              <a:t>Werkgroep</a:t>
            </a:r>
            <a:r>
              <a:rPr lang="en-US" dirty="0"/>
              <a:t> 5 –De </a:t>
            </a:r>
            <a:r>
              <a:rPr lang="en-US" dirty="0" err="1"/>
              <a:t>wetenschapper</a:t>
            </a:r>
            <a:r>
              <a:rPr lang="en-US" dirty="0"/>
              <a:t> in </a:t>
            </a:r>
            <a:r>
              <a:rPr lang="en-US" dirty="0" err="1"/>
              <a:t>gesprek</a:t>
            </a:r>
            <a:endParaRPr lang="nl-NL" dirty="0"/>
          </a:p>
        </p:txBody>
      </p:sp>
      <p:sp>
        <p:nvSpPr>
          <p:cNvPr id="3" name="Subtitle 2">
            <a:extLst>
              <a:ext uri="{FF2B5EF4-FFF2-40B4-BE49-F238E27FC236}">
                <a16:creationId xmlns:a16="http://schemas.microsoft.com/office/drawing/2014/main" id="{51D5A015-8157-4DA3-8C70-A925FC04D068}"/>
              </a:ext>
            </a:extLst>
          </p:cNvPr>
          <p:cNvSpPr>
            <a:spLocks noGrp="1"/>
          </p:cNvSpPr>
          <p:nvPr>
            <p:ph type="subTitle" idx="1"/>
          </p:nvPr>
        </p:nvSpPr>
        <p:spPr/>
        <p:txBody>
          <a:bodyPr/>
          <a:lstStyle/>
          <a:p>
            <a:r>
              <a:rPr lang="en-US" dirty="0"/>
              <a:t>To safe space or not to safe space?</a:t>
            </a:r>
          </a:p>
          <a:p>
            <a:r>
              <a:rPr lang="en-US" dirty="0"/>
              <a:t>Cursus: Over de </a:t>
            </a:r>
            <a:r>
              <a:rPr lang="en-US" dirty="0" err="1"/>
              <a:t>grenzen</a:t>
            </a:r>
            <a:r>
              <a:rPr lang="en-US" dirty="0"/>
              <a:t> van disciplines ISW</a:t>
            </a:r>
            <a:endParaRPr lang="nl-NL" dirty="0"/>
          </a:p>
        </p:txBody>
      </p:sp>
    </p:spTree>
    <p:extLst>
      <p:ext uri="{BB962C8B-B14F-4D97-AF65-F5344CB8AC3E}">
        <p14:creationId xmlns:p14="http://schemas.microsoft.com/office/powerpoint/2010/main" val="71294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62F8-3545-469B-9EB8-A96C6EDABF5A}"/>
              </a:ext>
            </a:extLst>
          </p:cNvPr>
          <p:cNvSpPr>
            <a:spLocks noGrp="1"/>
          </p:cNvSpPr>
          <p:nvPr>
            <p:ph type="title"/>
          </p:nvPr>
        </p:nvSpPr>
        <p:spPr/>
        <p:txBody>
          <a:bodyPr/>
          <a:lstStyle/>
          <a:p>
            <a:r>
              <a:rPr lang="en-US" dirty="0"/>
              <a:t>Ronde 1: </a:t>
            </a:r>
            <a:r>
              <a:rPr lang="en-US" dirty="0" err="1"/>
              <a:t>standpunten</a:t>
            </a:r>
            <a:r>
              <a:rPr lang="en-US" dirty="0"/>
              <a:t> </a:t>
            </a:r>
            <a:r>
              <a:rPr lang="en-US" dirty="0" err="1"/>
              <a:t>inventariseren</a:t>
            </a:r>
            <a:endParaRPr lang="nl-NL" dirty="0"/>
          </a:p>
        </p:txBody>
      </p:sp>
      <p:sp>
        <p:nvSpPr>
          <p:cNvPr id="3" name="Content Placeholder 2">
            <a:extLst>
              <a:ext uri="{FF2B5EF4-FFF2-40B4-BE49-F238E27FC236}">
                <a16:creationId xmlns:a16="http://schemas.microsoft.com/office/drawing/2014/main" id="{4D20A943-B4F3-4BDE-AB74-F7FB42D463B0}"/>
              </a:ext>
            </a:extLst>
          </p:cNvPr>
          <p:cNvSpPr>
            <a:spLocks noGrp="1"/>
          </p:cNvSpPr>
          <p:nvPr>
            <p:ph idx="1"/>
          </p:nvPr>
        </p:nvSpPr>
        <p:spPr>
          <a:xfrm>
            <a:off x="677333" y="1930401"/>
            <a:ext cx="9680611" cy="4110962"/>
          </a:xfrm>
        </p:spPr>
        <p:txBody>
          <a:bodyPr/>
          <a:lstStyle/>
          <a:p>
            <a:r>
              <a:rPr lang="en-US" sz="2800" dirty="0" err="1"/>
              <a:t>Verwoord</a:t>
            </a:r>
            <a:r>
              <a:rPr lang="en-US" sz="2800" dirty="0"/>
              <a:t> je eigen punt (7-10 </a:t>
            </a:r>
            <a:r>
              <a:rPr lang="en-US" sz="2800" dirty="0" err="1"/>
              <a:t>mensen</a:t>
            </a:r>
            <a:r>
              <a:rPr lang="en-US" sz="2800" dirty="0"/>
              <a:t>)</a:t>
            </a:r>
          </a:p>
          <a:p>
            <a:r>
              <a:rPr lang="en-US" sz="2800" dirty="0" err="1"/>
              <a:t>Zonder</a:t>
            </a:r>
            <a:r>
              <a:rPr lang="en-US" sz="2800" dirty="0"/>
              <a:t> </a:t>
            </a:r>
            <a:r>
              <a:rPr lang="en-US" sz="2800" dirty="0" err="1"/>
              <a:t>reacties</a:t>
            </a:r>
            <a:r>
              <a:rPr lang="en-US" sz="2800" dirty="0"/>
              <a:t>/</a:t>
            </a:r>
            <a:r>
              <a:rPr lang="en-US" sz="2800" dirty="0" err="1"/>
              <a:t>kritiek</a:t>
            </a:r>
            <a:r>
              <a:rPr lang="en-US" sz="2800" dirty="0"/>
              <a:t> (</a:t>
            </a:r>
            <a:r>
              <a:rPr lang="en-US" sz="2800" dirty="0" err="1"/>
              <a:t>denk</a:t>
            </a:r>
            <a:r>
              <a:rPr lang="en-US" sz="2800" dirty="0"/>
              <a:t> </a:t>
            </a:r>
            <a:r>
              <a:rPr lang="en-US" sz="2800" dirty="0" err="1"/>
              <a:t>aan</a:t>
            </a:r>
            <a:r>
              <a:rPr lang="en-US" sz="2800" dirty="0"/>
              <a:t> feedback op ZKP)</a:t>
            </a:r>
          </a:p>
          <a:p>
            <a:r>
              <a:rPr lang="en-US" sz="2800" dirty="0"/>
              <a:t>Je </a:t>
            </a:r>
            <a:r>
              <a:rPr lang="en-US" sz="2800" dirty="0" err="1"/>
              <a:t>vertelt</a:t>
            </a:r>
            <a:r>
              <a:rPr lang="en-US" sz="2800" dirty="0"/>
              <a:t> wat je </a:t>
            </a:r>
            <a:r>
              <a:rPr lang="en-US" sz="2800" dirty="0" err="1"/>
              <a:t>vindt</a:t>
            </a:r>
            <a:r>
              <a:rPr lang="en-US" sz="2800" dirty="0"/>
              <a:t> </a:t>
            </a:r>
          </a:p>
          <a:p>
            <a:endParaRPr lang="en-US" dirty="0"/>
          </a:p>
          <a:p>
            <a:endParaRPr lang="en-US" dirty="0"/>
          </a:p>
          <a:p>
            <a:endParaRPr lang="en-US" dirty="0"/>
          </a:p>
        </p:txBody>
      </p:sp>
      <p:sp>
        <p:nvSpPr>
          <p:cNvPr id="5" name="TextBox 4">
            <a:extLst>
              <a:ext uri="{FF2B5EF4-FFF2-40B4-BE49-F238E27FC236}">
                <a16:creationId xmlns:a16="http://schemas.microsoft.com/office/drawing/2014/main" id="{0174AFD2-0732-4176-9F7E-8C0886F2913E}"/>
              </a:ext>
            </a:extLst>
          </p:cNvPr>
          <p:cNvSpPr txBox="1"/>
          <p:nvPr/>
        </p:nvSpPr>
        <p:spPr>
          <a:xfrm>
            <a:off x="2266293" y="4217075"/>
            <a:ext cx="6109138" cy="1754326"/>
          </a:xfrm>
          <a:prstGeom prst="rect">
            <a:avLst/>
          </a:prstGeom>
          <a:noFill/>
        </p:spPr>
        <p:txBody>
          <a:bodyPr wrap="square">
            <a:spAutoFit/>
          </a:bodyPr>
          <a:lstStyle/>
          <a:p>
            <a:r>
              <a:rPr lang="en-US" sz="1800" dirty="0"/>
              <a:t>Is het </a:t>
            </a:r>
            <a:r>
              <a:rPr lang="en-US" sz="1800" dirty="0" err="1"/>
              <a:t>een</a:t>
            </a:r>
            <a:r>
              <a:rPr lang="en-US" sz="1800" dirty="0"/>
              <a:t> </a:t>
            </a:r>
            <a:r>
              <a:rPr lang="en-US" sz="1800" dirty="0" err="1"/>
              <a:t>goed</a:t>
            </a:r>
            <a:r>
              <a:rPr lang="en-US" sz="1800" dirty="0"/>
              <a:t> idee?</a:t>
            </a:r>
          </a:p>
          <a:p>
            <a:endParaRPr lang="en-US" sz="1800" dirty="0"/>
          </a:p>
          <a:p>
            <a:r>
              <a:rPr lang="en-US" sz="1800" dirty="0"/>
              <a:t>Is er </a:t>
            </a:r>
            <a:r>
              <a:rPr lang="en-US" sz="1800" dirty="0" err="1"/>
              <a:t>een</a:t>
            </a:r>
            <a:r>
              <a:rPr lang="en-US" sz="1800" dirty="0"/>
              <a:t> </a:t>
            </a:r>
            <a:r>
              <a:rPr lang="en-US" sz="1800" dirty="0" err="1"/>
              <a:t>probleem</a:t>
            </a:r>
            <a:r>
              <a:rPr lang="en-US" sz="1800" dirty="0"/>
              <a:t> </a:t>
            </a:r>
            <a:r>
              <a:rPr lang="en-US" sz="1800" dirty="0" err="1"/>
              <a:t>dat</a:t>
            </a:r>
            <a:r>
              <a:rPr lang="en-US" sz="1800" dirty="0"/>
              <a:t> er met </a:t>
            </a:r>
            <a:r>
              <a:rPr lang="en-US" sz="1800" dirty="0" err="1"/>
              <a:t>dit</a:t>
            </a:r>
            <a:r>
              <a:rPr lang="en-US" sz="1800" dirty="0"/>
              <a:t> idee </a:t>
            </a:r>
            <a:r>
              <a:rPr lang="en-US" sz="1800" dirty="0" err="1"/>
              <a:t>wordt</a:t>
            </a:r>
            <a:r>
              <a:rPr lang="en-US" sz="1800" dirty="0"/>
              <a:t> </a:t>
            </a:r>
            <a:r>
              <a:rPr lang="en-US" sz="1800" dirty="0" err="1"/>
              <a:t>opgelost</a:t>
            </a:r>
            <a:r>
              <a:rPr lang="en-US" sz="1800" dirty="0"/>
              <a:t>? </a:t>
            </a:r>
          </a:p>
          <a:p>
            <a:endParaRPr lang="en-US" sz="1800" dirty="0"/>
          </a:p>
          <a:p>
            <a:r>
              <a:rPr lang="en-US" sz="1800" dirty="0"/>
              <a:t>Is het de </a:t>
            </a:r>
            <a:r>
              <a:rPr lang="en-US" sz="1800" dirty="0" err="1"/>
              <a:t>taak</a:t>
            </a:r>
            <a:r>
              <a:rPr lang="en-US" sz="1800" dirty="0"/>
              <a:t> van de </a:t>
            </a:r>
            <a:r>
              <a:rPr lang="en-US" sz="1800" dirty="0" err="1"/>
              <a:t>wetenschapper</a:t>
            </a:r>
            <a:r>
              <a:rPr lang="en-US" sz="1800" dirty="0"/>
              <a:t> om </a:t>
            </a:r>
            <a:r>
              <a:rPr lang="en-US" sz="1800" dirty="0" err="1"/>
              <a:t>zich</a:t>
            </a:r>
            <a:r>
              <a:rPr lang="en-US" sz="1800" dirty="0"/>
              <a:t> met </a:t>
            </a:r>
            <a:r>
              <a:rPr lang="en-US" sz="1800" dirty="0" err="1"/>
              <a:t>dit</a:t>
            </a:r>
            <a:r>
              <a:rPr lang="en-US" sz="1800" dirty="0"/>
              <a:t> </a:t>
            </a:r>
            <a:r>
              <a:rPr lang="en-US" sz="1800" dirty="0" err="1"/>
              <a:t>debat</a:t>
            </a:r>
            <a:r>
              <a:rPr lang="en-US" sz="1800" dirty="0"/>
              <a:t> </a:t>
            </a:r>
            <a:r>
              <a:rPr lang="en-US" sz="1800" dirty="0" err="1"/>
              <a:t>te</a:t>
            </a:r>
            <a:r>
              <a:rPr lang="en-US" sz="1800" dirty="0"/>
              <a:t> </a:t>
            </a:r>
            <a:r>
              <a:rPr lang="en-US" sz="1800" dirty="0" err="1"/>
              <a:t>bemoeien</a:t>
            </a:r>
            <a:r>
              <a:rPr lang="en-US" sz="1800" dirty="0"/>
              <a:t>. (</a:t>
            </a:r>
            <a:r>
              <a:rPr lang="en-US" sz="1800" dirty="0" err="1"/>
              <a:t>feiten</a:t>
            </a:r>
            <a:r>
              <a:rPr lang="en-US" sz="1800" dirty="0"/>
              <a:t> </a:t>
            </a:r>
            <a:r>
              <a:rPr lang="en-US" sz="1800" dirty="0" err="1"/>
              <a:t>leveren</a:t>
            </a:r>
            <a:r>
              <a:rPr lang="en-US" sz="1800" dirty="0"/>
              <a:t> // </a:t>
            </a:r>
            <a:r>
              <a:rPr lang="en-US" sz="1800" dirty="0" err="1"/>
              <a:t>actief</a:t>
            </a:r>
            <a:r>
              <a:rPr lang="en-US" sz="1800" dirty="0"/>
              <a:t> </a:t>
            </a:r>
            <a:r>
              <a:rPr lang="en-US" sz="1800" dirty="0" err="1"/>
              <a:t>uitspreken</a:t>
            </a:r>
            <a:r>
              <a:rPr lang="en-US" sz="1800" dirty="0"/>
              <a:t>)</a:t>
            </a:r>
            <a:endParaRPr lang="nl-NL" sz="1800" dirty="0"/>
          </a:p>
        </p:txBody>
      </p:sp>
    </p:spTree>
    <p:extLst>
      <p:ext uri="{BB962C8B-B14F-4D97-AF65-F5344CB8AC3E}">
        <p14:creationId xmlns:p14="http://schemas.microsoft.com/office/powerpoint/2010/main" val="427182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D75A-81DB-4F7B-8772-8CA512DB5797}"/>
              </a:ext>
            </a:extLst>
          </p:cNvPr>
          <p:cNvSpPr>
            <a:spLocks noGrp="1"/>
          </p:cNvSpPr>
          <p:nvPr>
            <p:ph type="title"/>
          </p:nvPr>
        </p:nvSpPr>
        <p:spPr/>
        <p:txBody>
          <a:bodyPr/>
          <a:lstStyle/>
          <a:p>
            <a:r>
              <a:rPr lang="en-US" dirty="0"/>
              <a:t>Ronde 2: </a:t>
            </a:r>
            <a:r>
              <a:rPr lang="en-US" dirty="0" err="1"/>
              <a:t>reacties</a:t>
            </a:r>
            <a:r>
              <a:rPr lang="en-US" dirty="0"/>
              <a:t> </a:t>
            </a:r>
            <a:r>
              <a:rPr lang="en-US" dirty="0" err="1"/>
              <a:t>verzamelen</a:t>
            </a:r>
            <a:endParaRPr lang="nl-NL" dirty="0"/>
          </a:p>
        </p:txBody>
      </p:sp>
      <p:sp>
        <p:nvSpPr>
          <p:cNvPr id="3" name="Content Placeholder 2">
            <a:extLst>
              <a:ext uri="{FF2B5EF4-FFF2-40B4-BE49-F238E27FC236}">
                <a16:creationId xmlns:a16="http://schemas.microsoft.com/office/drawing/2014/main" id="{E2462655-2831-49D3-BFE4-FFC6AF6EA5A7}"/>
              </a:ext>
            </a:extLst>
          </p:cNvPr>
          <p:cNvSpPr>
            <a:spLocks noGrp="1"/>
          </p:cNvSpPr>
          <p:nvPr>
            <p:ph idx="1"/>
          </p:nvPr>
        </p:nvSpPr>
        <p:spPr>
          <a:xfrm>
            <a:off x="677334" y="1930401"/>
            <a:ext cx="8596668" cy="4110962"/>
          </a:xfrm>
        </p:spPr>
        <p:txBody>
          <a:bodyPr>
            <a:normAutofit/>
          </a:bodyPr>
          <a:lstStyle/>
          <a:p>
            <a:r>
              <a:rPr lang="en-US" sz="2400" dirty="0" err="1"/>
              <a:t>Een</a:t>
            </a:r>
            <a:r>
              <a:rPr lang="en-US" sz="2400" dirty="0"/>
              <a:t> </a:t>
            </a:r>
            <a:r>
              <a:rPr lang="en-US" sz="2400" dirty="0" err="1"/>
              <a:t>aantal</a:t>
            </a:r>
            <a:r>
              <a:rPr lang="en-US" sz="2400" dirty="0"/>
              <a:t> </a:t>
            </a:r>
            <a:r>
              <a:rPr lang="en-US" sz="2400" dirty="0" err="1"/>
              <a:t>studenten</a:t>
            </a:r>
            <a:r>
              <a:rPr lang="en-US" sz="2400" dirty="0"/>
              <a:t> (die </a:t>
            </a:r>
            <a:r>
              <a:rPr lang="en-US" sz="2400" dirty="0" err="1"/>
              <a:t>nog</a:t>
            </a:r>
            <a:r>
              <a:rPr lang="en-US" sz="2400" dirty="0"/>
              <a:t> </a:t>
            </a:r>
            <a:r>
              <a:rPr lang="en-US" sz="2400" dirty="0" err="1"/>
              <a:t>niet</a:t>
            </a:r>
            <a:r>
              <a:rPr lang="en-US" sz="2400" dirty="0"/>
              <a:t> </a:t>
            </a:r>
            <a:r>
              <a:rPr lang="en-US" sz="2400" dirty="0" err="1"/>
              <a:t>aan</a:t>
            </a:r>
            <a:r>
              <a:rPr lang="en-US" sz="2400" dirty="0"/>
              <a:t> het </a:t>
            </a:r>
            <a:r>
              <a:rPr lang="en-US" sz="2400" dirty="0" err="1"/>
              <a:t>woord</a:t>
            </a:r>
            <a:r>
              <a:rPr lang="en-US" sz="2400" dirty="0"/>
              <a:t> </a:t>
            </a:r>
            <a:r>
              <a:rPr lang="en-US" sz="2400" dirty="0" err="1"/>
              <a:t>zijn</a:t>
            </a:r>
            <a:r>
              <a:rPr lang="en-US" sz="2400" dirty="0"/>
              <a:t> </a:t>
            </a:r>
            <a:r>
              <a:rPr lang="en-US" sz="2400" dirty="0" err="1"/>
              <a:t>geweest</a:t>
            </a:r>
            <a:r>
              <a:rPr lang="en-US" sz="2400" dirty="0"/>
              <a:t>) </a:t>
            </a:r>
            <a:r>
              <a:rPr lang="en-US" sz="2400" dirty="0" err="1"/>
              <a:t>reageren</a:t>
            </a:r>
            <a:r>
              <a:rPr lang="en-US" sz="2400" dirty="0"/>
              <a:t> op wat er is </a:t>
            </a:r>
            <a:r>
              <a:rPr lang="en-US" sz="2400" dirty="0" err="1"/>
              <a:t>gezegd</a:t>
            </a:r>
            <a:r>
              <a:rPr lang="en-US" sz="2400" dirty="0"/>
              <a:t>.</a:t>
            </a:r>
          </a:p>
          <a:p>
            <a:r>
              <a:rPr lang="en-US" sz="2400" dirty="0" err="1"/>
              <a:t>Kritieken</a:t>
            </a:r>
            <a:r>
              <a:rPr lang="en-US" sz="2400" dirty="0"/>
              <a:t>, </a:t>
            </a:r>
            <a:r>
              <a:rPr lang="en-US" sz="2400" dirty="0" err="1"/>
              <a:t>aanvullingen</a:t>
            </a:r>
            <a:r>
              <a:rPr lang="en-US" sz="2400" dirty="0"/>
              <a:t>, </a:t>
            </a:r>
            <a:r>
              <a:rPr lang="en-US" sz="2400" dirty="0" err="1"/>
              <a:t>weerleggingen</a:t>
            </a:r>
            <a:r>
              <a:rPr lang="en-US" sz="2400" dirty="0"/>
              <a:t>, </a:t>
            </a:r>
            <a:r>
              <a:rPr lang="en-US" sz="2400" dirty="0" err="1"/>
              <a:t>bevestigingen</a:t>
            </a:r>
            <a:endParaRPr lang="en-US" sz="2400" dirty="0"/>
          </a:p>
          <a:p>
            <a:endParaRPr lang="en-US" sz="2400" dirty="0"/>
          </a:p>
          <a:p>
            <a:endParaRPr lang="en-US" sz="2400" dirty="0"/>
          </a:p>
          <a:p>
            <a:r>
              <a:rPr lang="en-US" sz="2400" dirty="0"/>
              <a:t>Per </a:t>
            </a:r>
            <a:r>
              <a:rPr lang="en-US" sz="2400" dirty="0" err="1"/>
              <a:t>keer</a:t>
            </a:r>
            <a:r>
              <a:rPr lang="en-US" sz="2400" dirty="0"/>
              <a:t> </a:t>
            </a:r>
            <a:r>
              <a:rPr lang="en-US" sz="2400" dirty="0" err="1"/>
              <a:t>presenteert</a:t>
            </a:r>
            <a:r>
              <a:rPr lang="en-US" sz="2400" dirty="0"/>
              <a:t> 1 </a:t>
            </a:r>
            <a:r>
              <a:rPr lang="en-US" sz="2400" dirty="0" err="1"/>
              <a:t>iemand</a:t>
            </a:r>
            <a:r>
              <a:rPr lang="en-US" sz="2400" dirty="0"/>
              <a:t> </a:t>
            </a:r>
            <a:r>
              <a:rPr lang="en-US" sz="2400" dirty="0" err="1"/>
              <a:t>een</a:t>
            </a:r>
            <a:r>
              <a:rPr lang="en-US" sz="2400" dirty="0"/>
              <a:t> </a:t>
            </a:r>
            <a:r>
              <a:rPr lang="en-US" sz="2400" dirty="0" err="1"/>
              <a:t>becommentarieerde</a:t>
            </a:r>
            <a:r>
              <a:rPr lang="en-US" sz="2400" dirty="0"/>
              <a:t> </a:t>
            </a:r>
            <a:r>
              <a:rPr lang="en-US" sz="2400" dirty="0" err="1"/>
              <a:t>reactie</a:t>
            </a:r>
            <a:r>
              <a:rPr lang="en-US" sz="2400" dirty="0"/>
              <a:t>. Hierna </a:t>
            </a:r>
            <a:r>
              <a:rPr lang="en-US" sz="2400" dirty="0" err="1"/>
              <a:t>kan</a:t>
            </a:r>
            <a:r>
              <a:rPr lang="en-US" sz="2400" dirty="0"/>
              <a:t> de </a:t>
            </a:r>
            <a:r>
              <a:rPr lang="en-US" sz="2400" dirty="0" err="1"/>
              <a:t>groep</a:t>
            </a:r>
            <a:r>
              <a:rPr lang="en-US" sz="2400" dirty="0"/>
              <a:t> </a:t>
            </a:r>
            <a:r>
              <a:rPr lang="en-US" sz="2400" dirty="0" err="1"/>
              <a:t>reageren</a:t>
            </a:r>
            <a:r>
              <a:rPr lang="en-US" sz="2400" dirty="0"/>
              <a:t>. </a:t>
            </a:r>
            <a:endParaRPr lang="nl-NL" sz="2400" dirty="0"/>
          </a:p>
        </p:txBody>
      </p:sp>
    </p:spTree>
    <p:extLst>
      <p:ext uri="{BB962C8B-B14F-4D97-AF65-F5344CB8AC3E}">
        <p14:creationId xmlns:p14="http://schemas.microsoft.com/office/powerpoint/2010/main" val="295365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A2A0-D80E-4773-9A1E-701E32F77887}"/>
              </a:ext>
            </a:extLst>
          </p:cNvPr>
          <p:cNvSpPr>
            <a:spLocks noGrp="1"/>
          </p:cNvSpPr>
          <p:nvPr>
            <p:ph type="title"/>
          </p:nvPr>
        </p:nvSpPr>
        <p:spPr>
          <a:xfrm>
            <a:off x="677334" y="609599"/>
            <a:ext cx="8596668" cy="1434354"/>
          </a:xfrm>
        </p:spPr>
        <p:txBody>
          <a:bodyPr>
            <a:normAutofit/>
          </a:bodyPr>
          <a:lstStyle/>
          <a:p>
            <a:r>
              <a:rPr lang="en-US" sz="4000" dirty="0"/>
              <a:t>Ronde 3: Hoe </a:t>
            </a:r>
            <a:r>
              <a:rPr lang="en-US" sz="4000" dirty="0" err="1"/>
              <a:t>kijk</a:t>
            </a:r>
            <a:r>
              <a:rPr lang="en-US" sz="4000" dirty="0"/>
              <a:t> je er nu </a:t>
            </a:r>
            <a:r>
              <a:rPr lang="en-US" sz="4000" dirty="0" err="1"/>
              <a:t>tegenaan</a:t>
            </a:r>
            <a:r>
              <a:rPr lang="en-US" sz="4000" dirty="0"/>
              <a:t>? </a:t>
            </a:r>
            <a:r>
              <a:rPr lang="en-US" sz="2400" dirty="0"/>
              <a:t>- </a:t>
            </a:r>
            <a:r>
              <a:rPr lang="en-US" sz="1800" dirty="0" err="1"/>
              <a:t>individueel</a:t>
            </a:r>
            <a:r>
              <a:rPr lang="en-US" sz="1800" dirty="0"/>
              <a:t> </a:t>
            </a:r>
            <a:r>
              <a:rPr lang="en-US" sz="1800" dirty="0" err="1"/>
              <a:t>voorbereiden</a:t>
            </a:r>
            <a:r>
              <a:rPr lang="en-US" sz="1800" dirty="0"/>
              <a:t> 5 </a:t>
            </a:r>
            <a:r>
              <a:rPr lang="en-US" sz="1800" dirty="0" err="1"/>
              <a:t>minuten</a:t>
            </a:r>
            <a:r>
              <a:rPr lang="en-US" sz="1800" dirty="0"/>
              <a:t> (</a:t>
            </a:r>
            <a:r>
              <a:rPr lang="en-US" sz="1800" dirty="0" err="1"/>
              <a:t>schrijf</a:t>
            </a:r>
            <a:r>
              <a:rPr lang="en-US" sz="1800" dirty="0"/>
              <a:t> het op!)</a:t>
            </a:r>
            <a:endParaRPr lang="nl-NL" sz="2400" dirty="0"/>
          </a:p>
        </p:txBody>
      </p:sp>
      <p:sp>
        <p:nvSpPr>
          <p:cNvPr id="3" name="Content Placeholder 2">
            <a:extLst>
              <a:ext uri="{FF2B5EF4-FFF2-40B4-BE49-F238E27FC236}">
                <a16:creationId xmlns:a16="http://schemas.microsoft.com/office/drawing/2014/main" id="{65FFA8EA-FC71-4DAA-91B9-C6A3E5051970}"/>
              </a:ext>
            </a:extLst>
          </p:cNvPr>
          <p:cNvSpPr>
            <a:spLocks noGrp="1"/>
          </p:cNvSpPr>
          <p:nvPr>
            <p:ph idx="1"/>
          </p:nvPr>
        </p:nvSpPr>
        <p:spPr>
          <a:xfrm>
            <a:off x="677334" y="2375338"/>
            <a:ext cx="8596668" cy="4120055"/>
          </a:xfrm>
        </p:spPr>
        <p:txBody>
          <a:bodyPr>
            <a:normAutofit/>
          </a:bodyPr>
          <a:lstStyle/>
          <a:p>
            <a:pPr marL="0" indent="0">
              <a:buNone/>
            </a:pPr>
            <a:r>
              <a:rPr lang="en-US" sz="2400" dirty="0"/>
              <a:t>Ben je </a:t>
            </a:r>
            <a:r>
              <a:rPr lang="en-US" sz="2400" dirty="0" err="1"/>
              <a:t>veranderd</a:t>
            </a:r>
            <a:r>
              <a:rPr lang="en-US" sz="2400" dirty="0"/>
              <a:t> van </a:t>
            </a:r>
            <a:r>
              <a:rPr lang="en-US" sz="2400" dirty="0" err="1"/>
              <a:t>mening</a:t>
            </a:r>
            <a:r>
              <a:rPr lang="en-US" sz="2400" dirty="0"/>
              <a:t>?</a:t>
            </a:r>
          </a:p>
          <a:p>
            <a:endParaRPr lang="en-US" sz="2400" dirty="0"/>
          </a:p>
          <a:p>
            <a:r>
              <a:rPr lang="en-US" sz="2400" dirty="0"/>
              <a:t>Is het </a:t>
            </a:r>
            <a:r>
              <a:rPr lang="en-US" sz="2400" dirty="0" err="1"/>
              <a:t>een</a:t>
            </a:r>
            <a:r>
              <a:rPr lang="en-US" sz="2400" dirty="0"/>
              <a:t> </a:t>
            </a:r>
            <a:r>
              <a:rPr lang="en-US" sz="2400" dirty="0" err="1"/>
              <a:t>goed</a:t>
            </a:r>
            <a:r>
              <a:rPr lang="en-US" sz="2400" dirty="0"/>
              <a:t> idee?</a:t>
            </a:r>
          </a:p>
          <a:p>
            <a:endParaRPr lang="en-US" sz="2400" dirty="0"/>
          </a:p>
          <a:p>
            <a:r>
              <a:rPr lang="en-US" sz="2400" dirty="0"/>
              <a:t>Is er </a:t>
            </a:r>
            <a:r>
              <a:rPr lang="en-US" sz="2400" dirty="0" err="1"/>
              <a:t>een</a:t>
            </a:r>
            <a:r>
              <a:rPr lang="en-US" sz="2400" dirty="0"/>
              <a:t> </a:t>
            </a:r>
            <a:r>
              <a:rPr lang="en-US" sz="2400" dirty="0" err="1"/>
              <a:t>probleem</a:t>
            </a:r>
            <a:r>
              <a:rPr lang="en-US" sz="2400" dirty="0"/>
              <a:t> </a:t>
            </a:r>
            <a:r>
              <a:rPr lang="en-US" sz="2400" dirty="0" err="1"/>
              <a:t>dat</a:t>
            </a:r>
            <a:r>
              <a:rPr lang="en-US" sz="2400" dirty="0"/>
              <a:t> er met </a:t>
            </a:r>
            <a:r>
              <a:rPr lang="en-US" sz="2400" dirty="0" err="1"/>
              <a:t>dit</a:t>
            </a:r>
            <a:r>
              <a:rPr lang="en-US" sz="2400" dirty="0"/>
              <a:t> idee </a:t>
            </a:r>
            <a:r>
              <a:rPr lang="en-US" sz="2400" dirty="0" err="1"/>
              <a:t>wordt</a:t>
            </a:r>
            <a:r>
              <a:rPr lang="en-US" sz="2400" dirty="0"/>
              <a:t> </a:t>
            </a:r>
            <a:r>
              <a:rPr lang="en-US" sz="2400" dirty="0" err="1"/>
              <a:t>opgelost</a:t>
            </a:r>
            <a:r>
              <a:rPr lang="en-US" sz="2400" dirty="0"/>
              <a:t>? </a:t>
            </a:r>
          </a:p>
          <a:p>
            <a:endParaRPr lang="en-US" sz="2400" dirty="0"/>
          </a:p>
          <a:p>
            <a:r>
              <a:rPr lang="en-US" sz="2400" dirty="0"/>
              <a:t>Is het de </a:t>
            </a:r>
            <a:r>
              <a:rPr lang="en-US" sz="2400" dirty="0" err="1"/>
              <a:t>taak</a:t>
            </a:r>
            <a:r>
              <a:rPr lang="en-US" sz="2400" dirty="0"/>
              <a:t> van de </a:t>
            </a:r>
            <a:r>
              <a:rPr lang="en-US" sz="2400" dirty="0" err="1"/>
              <a:t>wetenschapper</a:t>
            </a:r>
            <a:r>
              <a:rPr lang="en-US" sz="2400" dirty="0"/>
              <a:t> om </a:t>
            </a:r>
            <a:r>
              <a:rPr lang="en-US" sz="2400" dirty="0" err="1"/>
              <a:t>zich</a:t>
            </a:r>
            <a:r>
              <a:rPr lang="en-US" sz="2400" dirty="0"/>
              <a:t> met </a:t>
            </a:r>
            <a:r>
              <a:rPr lang="en-US" sz="2400" dirty="0" err="1"/>
              <a:t>dit</a:t>
            </a:r>
            <a:r>
              <a:rPr lang="en-US" sz="2400" dirty="0"/>
              <a:t> </a:t>
            </a:r>
            <a:r>
              <a:rPr lang="en-US" sz="2400" dirty="0" err="1"/>
              <a:t>debat</a:t>
            </a:r>
            <a:r>
              <a:rPr lang="en-US" sz="2400" dirty="0"/>
              <a:t> </a:t>
            </a:r>
            <a:r>
              <a:rPr lang="en-US" sz="2400" dirty="0" err="1"/>
              <a:t>te</a:t>
            </a:r>
            <a:r>
              <a:rPr lang="en-US" sz="2400" dirty="0"/>
              <a:t> </a:t>
            </a:r>
            <a:r>
              <a:rPr lang="en-US" sz="2400" dirty="0" err="1"/>
              <a:t>bemoeien</a:t>
            </a:r>
            <a:r>
              <a:rPr lang="en-US" sz="2400" dirty="0"/>
              <a:t>. (</a:t>
            </a:r>
            <a:r>
              <a:rPr lang="en-US" sz="2400" dirty="0" err="1"/>
              <a:t>feiten</a:t>
            </a:r>
            <a:r>
              <a:rPr lang="en-US" sz="2400" dirty="0"/>
              <a:t> </a:t>
            </a:r>
            <a:r>
              <a:rPr lang="en-US" sz="2400" dirty="0" err="1"/>
              <a:t>leveren</a:t>
            </a:r>
            <a:r>
              <a:rPr lang="en-US" sz="2400" dirty="0"/>
              <a:t> // </a:t>
            </a:r>
            <a:r>
              <a:rPr lang="en-US" sz="2400" dirty="0" err="1"/>
              <a:t>actief</a:t>
            </a:r>
            <a:r>
              <a:rPr lang="en-US" sz="2400" dirty="0"/>
              <a:t> </a:t>
            </a:r>
            <a:r>
              <a:rPr lang="en-US" sz="2400" dirty="0" err="1"/>
              <a:t>uitspreken</a:t>
            </a:r>
            <a:r>
              <a:rPr lang="en-US" sz="2400" dirty="0"/>
              <a:t>)</a:t>
            </a:r>
            <a:endParaRPr lang="nl-NL" sz="2400" dirty="0"/>
          </a:p>
        </p:txBody>
      </p:sp>
    </p:spTree>
    <p:extLst>
      <p:ext uri="{BB962C8B-B14F-4D97-AF65-F5344CB8AC3E}">
        <p14:creationId xmlns:p14="http://schemas.microsoft.com/office/powerpoint/2010/main" val="1609802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784A-84E6-4A16-A0A2-E857F6C7F41F}"/>
              </a:ext>
            </a:extLst>
          </p:cNvPr>
          <p:cNvSpPr>
            <a:spLocks noGrp="1"/>
          </p:cNvSpPr>
          <p:nvPr>
            <p:ph type="title"/>
          </p:nvPr>
        </p:nvSpPr>
        <p:spPr/>
        <p:txBody>
          <a:bodyPr/>
          <a:lstStyle/>
          <a:p>
            <a:r>
              <a:rPr lang="en-US" dirty="0" err="1"/>
              <a:t>Reflectie</a:t>
            </a:r>
            <a:r>
              <a:rPr lang="en-US" dirty="0"/>
              <a:t> </a:t>
            </a:r>
            <a:r>
              <a:rPr lang="en-US" dirty="0" err="1"/>
              <a:t>algemeen</a:t>
            </a:r>
            <a:endParaRPr lang="nl-NL" dirty="0"/>
          </a:p>
        </p:txBody>
      </p:sp>
      <p:sp>
        <p:nvSpPr>
          <p:cNvPr id="3" name="Content Placeholder 2">
            <a:extLst>
              <a:ext uri="{FF2B5EF4-FFF2-40B4-BE49-F238E27FC236}">
                <a16:creationId xmlns:a16="http://schemas.microsoft.com/office/drawing/2014/main" id="{FA7A0F13-A25A-4D45-93C1-DE9A37C08BDB}"/>
              </a:ext>
            </a:extLst>
          </p:cNvPr>
          <p:cNvSpPr>
            <a:spLocks noGrp="1"/>
          </p:cNvSpPr>
          <p:nvPr>
            <p:ph idx="1"/>
          </p:nvPr>
        </p:nvSpPr>
        <p:spPr/>
        <p:txBody>
          <a:bodyPr/>
          <a:lstStyle/>
          <a:p>
            <a:r>
              <a:rPr lang="en-US" dirty="0"/>
              <a:t>Hoe was het?</a:t>
            </a:r>
          </a:p>
          <a:p>
            <a:r>
              <a:rPr lang="en-US" dirty="0" err="1"/>
              <a:t>Lukte</a:t>
            </a:r>
            <a:r>
              <a:rPr lang="en-US" dirty="0"/>
              <a:t> het om de </a:t>
            </a:r>
            <a:r>
              <a:rPr lang="en-US" dirty="0" err="1"/>
              <a:t>principes</a:t>
            </a:r>
            <a:r>
              <a:rPr lang="en-US" dirty="0"/>
              <a:t> </a:t>
            </a:r>
            <a:r>
              <a:rPr lang="en-US" dirty="0" err="1"/>
              <a:t>te</a:t>
            </a:r>
            <a:r>
              <a:rPr lang="en-US" dirty="0"/>
              <a:t> </a:t>
            </a:r>
            <a:r>
              <a:rPr lang="en-US" dirty="0" err="1"/>
              <a:t>handhaven</a:t>
            </a:r>
            <a:endParaRPr lang="en-US" dirty="0"/>
          </a:p>
          <a:p>
            <a:r>
              <a:rPr lang="en-US" dirty="0"/>
              <a:t>Hoe </a:t>
            </a:r>
            <a:r>
              <a:rPr lang="en-US" dirty="0" err="1"/>
              <a:t>kunnen</a:t>
            </a:r>
            <a:r>
              <a:rPr lang="en-US" dirty="0"/>
              <a:t> we </a:t>
            </a:r>
            <a:r>
              <a:rPr lang="en-US" dirty="0" err="1"/>
              <a:t>deze</a:t>
            </a:r>
            <a:r>
              <a:rPr lang="en-US" dirty="0"/>
              <a:t> safe space </a:t>
            </a:r>
            <a:r>
              <a:rPr lang="en-US" dirty="0" err="1"/>
              <a:t>behouden</a:t>
            </a:r>
            <a:r>
              <a:rPr lang="en-US" dirty="0"/>
              <a:t> </a:t>
            </a:r>
            <a:r>
              <a:rPr lang="en-US" dirty="0" err="1"/>
              <a:t>en</a:t>
            </a:r>
            <a:r>
              <a:rPr lang="en-US" dirty="0"/>
              <a:t> </a:t>
            </a:r>
            <a:r>
              <a:rPr lang="en-US" dirty="0" err="1"/>
              <a:t>vertalen</a:t>
            </a:r>
            <a:r>
              <a:rPr lang="en-US" dirty="0"/>
              <a:t> </a:t>
            </a:r>
            <a:r>
              <a:rPr lang="en-US" dirty="0" err="1"/>
              <a:t>naar</a:t>
            </a:r>
            <a:r>
              <a:rPr lang="en-US" dirty="0"/>
              <a:t> </a:t>
            </a:r>
            <a:r>
              <a:rPr lang="en-US" dirty="0" err="1"/>
              <a:t>andere</a:t>
            </a:r>
            <a:r>
              <a:rPr lang="en-US" dirty="0"/>
              <a:t> </a:t>
            </a:r>
            <a:r>
              <a:rPr lang="en-US" dirty="0" err="1"/>
              <a:t>cursussen</a:t>
            </a:r>
            <a:endParaRPr lang="en-US" dirty="0"/>
          </a:p>
          <a:p>
            <a:pPr lvl="1"/>
            <a:r>
              <a:rPr lang="en-US" dirty="0"/>
              <a:t>Hoe </a:t>
            </a:r>
            <a:r>
              <a:rPr lang="en-US" dirty="0" err="1"/>
              <a:t>moeten</a:t>
            </a:r>
            <a:r>
              <a:rPr lang="en-US" dirty="0"/>
              <a:t> </a:t>
            </a:r>
            <a:r>
              <a:rPr lang="en-US" dirty="0" err="1"/>
              <a:t>docenten</a:t>
            </a:r>
            <a:r>
              <a:rPr lang="en-US" dirty="0"/>
              <a:t> </a:t>
            </a:r>
            <a:r>
              <a:rPr lang="en-US" dirty="0" err="1"/>
              <a:t>dat</a:t>
            </a:r>
            <a:r>
              <a:rPr lang="en-US" dirty="0"/>
              <a:t> </a:t>
            </a:r>
            <a:r>
              <a:rPr lang="en-US" dirty="0" err="1"/>
              <a:t>doen</a:t>
            </a:r>
            <a:endParaRPr lang="en-US" dirty="0"/>
          </a:p>
          <a:p>
            <a:pPr lvl="1"/>
            <a:r>
              <a:rPr lang="en-US" dirty="0"/>
              <a:t>Hoe </a:t>
            </a:r>
            <a:r>
              <a:rPr lang="en-US" dirty="0" err="1"/>
              <a:t>zorgen</a:t>
            </a:r>
            <a:r>
              <a:rPr lang="en-US" dirty="0"/>
              <a:t> </a:t>
            </a:r>
            <a:r>
              <a:rPr lang="en-US" dirty="0" err="1"/>
              <a:t>studenten</a:t>
            </a:r>
            <a:r>
              <a:rPr lang="en-US" dirty="0"/>
              <a:t> </a:t>
            </a:r>
            <a:r>
              <a:rPr lang="en-US" dirty="0" err="1"/>
              <a:t>hiervoor</a:t>
            </a:r>
            <a:r>
              <a:rPr lang="en-US" dirty="0"/>
              <a:t> </a:t>
            </a:r>
            <a:r>
              <a:rPr lang="en-US" dirty="0" err="1"/>
              <a:t>onderling</a:t>
            </a:r>
            <a:r>
              <a:rPr lang="en-US" dirty="0"/>
              <a:t>? </a:t>
            </a:r>
            <a:r>
              <a:rPr lang="en-US" dirty="0" err="1"/>
              <a:t>Dat</a:t>
            </a:r>
            <a:r>
              <a:rPr lang="en-US" dirty="0"/>
              <a:t> </a:t>
            </a:r>
            <a:r>
              <a:rPr lang="en-US" dirty="0" err="1"/>
              <a:t>iedereen</a:t>
            </a:r>
            <a:r>
              <a:rPr lang="en-US" dirty="0"/>
              <a:t> </a:t>
            </a:r>
            <a:r>
              <a:rPr lang="en-US" dirty="0" err="1"/>
              <a:t>betrokken</a:t>
            </a:r>
            <a:r>
              <a:rPr lang="en-US" dirty="0"/>
              <a:t> </a:t>
            </a:r>
            <a:r>
              <a:rPr lang="en-US" dirty="0" err="1"/>
              <a:t>kan</a:t>
            </a:r>
            <a:r>
              <a:rPr lang="en-US" dirty="0"/>
              <a:t> </a:t>
            </a:r>
            <a:r>
              <a:rPr lang="en-US" dirty="0" err="1"/>
              <a:t>zijn</a:t>
            </a:r>
            <a:r>
              <a:rPr lang="en-US" dirty="0"/>
              <a:t> </a:t>
            </a:r>
            <a:r>
              <a:rPr lang="en-US" dirty="0" err="1"/>
              <a:t>en</a:t>
            </a:r>
            <a:r>
              <a:rPr lang="en-US" dirty="0"/>
              <a:t> </a:t>
            </a:r>
            <a:r>
              <a:rPr lang="en-US" dirty="0" err="1"/>
              <a:t>zich</a:t>
            </a:r>
            <a:r>
              <a:rPr lang="en-US" dirty="0"/>
              <a:t> </a:t>
            </a:r>
            <a:r>
              <a:rPr lang="en-US" dirty="0" err="1"/>
              <a:t>welkom</a:t>
            </a:r>
            <a:r>
              <a:rPr lang="en-US" dirty="0"/>
              <a:t> </a:t>
            </a:r>
            <a:r>
              <a:rPr lang="en-US" dirty="0" err="1"/>
              <a:t>voelt</a:t>
            </a:r>
            <a:r>
              <a:rPr lang="en-US" dirty="0"/>
              <a:t>?</a:t>
            </a:r>
          </a:p>
          <a:p>
            <a:endParaRPr lang="en-US" dirty="0"/>
          </a:p>
          <a:p>
            <a:endParaRPr lang="en-US" dirty="0"/>
          </a:p>
          <a:p>
            <a:r>
              <a:rPr lang="en-US" dirty="0"/>
              <a:t>Hoe </a:t>
            </a:r>
            <a:r>
              <a:rPr lang="en-US" dirty="0" err="1"/>
              <a:t>spreek</a:t>
            </a:r>
            <a:r>
              <a:rPr lang="en-US" dirty="0"/>
              <a:t> je </a:t>
            </a:r>
            <a:r>
              <a:rPr lang="en-US" dirty="0" err="1"/>
              <a:t>je</a:t>
            </a:r>
            <a:r>
              <a:rPr lang="en-US" dirty="0"/>
              <a:t> docent </a:t>
            </a:r>
            <a:r>
              <a:rPr lang="en-US" dirty="0" err="1"/>
              <a:t>aan</a:t>
            </a:r>
            <a:r>
              <a:rPr lang="en-US" dirty="0"/>
              <a:t>? Hoe </a:t>
            </a:r>
            <a:r>
              <a:rPr lang="en-US" dirty="0" err="1"/>
              <a:t>reageer</a:t>
            </a:r>
            <a:r>
              <a:rPr lang="en-US" dirty="0"/>
              <a:t> je op </a:t>
            </a:r>
            <a:r>
              <a:rPr lang="en-US" dirty="0" err="1"/>
              <a:t>een</a:t>
            </a:r>
            <a:r>
              <a:rPr lang="en-US" dirty="0"/>
              <a:t> </a:t>
            </a:r>
            <a:r>
              <a:rPr lang="en-US" dirty="0" err="1"/>
              <a:t>visie</a:t>
            </a:r>
            <a:r>
              <a:rPr lang="en-US" dirty="0"/>
              <a:t> van </a:t>
            </a:r>
            <a:r>
              <a:rPr lang="en-US" dirty="0" err="1"/>
              <a:t>een</a:t>
            </a:r>
            <a:r>
              <a:rPr lang="en-US" dirty="0"/>
              <a:t> docent </a:t>
            </a:r>
            <a:r>
              <a:rPr lang="en-US" dirty="0" err="1"/>
              <a:t>waar</a:t>
            </a:r>
            <a:r>
              <a:rPr lang="en-US" dirty="0"/>
              <a:t> je het </a:t>
            </a:r>
            <a:r>
              <a:rPr lang="en-US" dirty="0" err="1"/>
              <a:t>niet</a:t>
            </a:r>
            <a:r>
              <a:rPr lang="en-US" dirty="0"/>
              <a:t> mee </a:t>
            </a:r>
            <a:r>
              <a:rPr lang="en-US" dirty="0" err="1"/>
              <a:t>eens</a:t>
            </a:r>
            <a:r>
              <a:rPr lang="en-US" dirty="0"/>
              <a:t> bent, </a:t>
            </a:r>
            <a:r>
              <a:rPr lang="en-US" dirty="0" err="1"/>
              <a:t>waarvan</a:t>
            </a:r>
            <a:r>
              <a:rPr lang="en-US" dirty="0"/>
              <a:t> je </a:t>
            </a:r>
            <a:r>
              <a:rPr lang="en-US" dirty="0" err="1"/>
              <a:t>vindt</a:t>
            </a:r>
            <a:r>
              <a:rPr lang="en-US" dirty="0"/>
              <a:t> </a:t>
            </a:r>
            <a:r>
              <a:rPr lang="en-US" dirty="0" err="1"/>
              <a:t>dat</a:t>
            </a:r>
            <a:r>
              <a:rPr lang="en-US" dirty="0"/>
              <a:t> het </a:t>
            </a:r>
            <a:r>
              <a:rPr lang="en-US" dirty="0" err="1"/>
              <a:t>een</a:t>
            </a:r>
            <a:r>
              <a:rPr lang="en-US" dirty="0"/>
              <a:t> </a:t>
            </a:r>
            <a:r>
              <a:rPr lang="en-US" dirty="0" err="1"/>
              <a:t>grens</a:t>
            </a:r>
            <a:r>
              <a:rPr lang="en-US" dirty="0"/>
              <a:t> </a:t>
            </a:r>
            <a:r>
              <a:rPr lang="en-US" dirty="0" err="1"/>
              <a:t>overgaat</a:t>
            </a:r>
            <a:r>
              <a:rPr lang="en-US" dirty="0"/>
              <a:t>. </a:t>
            </a:r>
            <a:endParaRPr lang="nl-NL" dirty="0"/>
          </a:p>
        </p:txBody>
      </p:sp>
    </p:spTree>
    <p:extLst>
      <p:ext uri="{BB962C8B-B14F-4D97-AF65-F5344CB8AC3E}">
        <p14:creationId xmlns:p14="http://schemas.microsoft.com/office/powerpoint/2010/main" val="13121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94F3-85B6-4808-8E00-1E76220E0436}"/>
              </a:ext>
            </a:extLst>
          </p:cNvPr>
          <p:cNvSpPr>
            <a:spLocks noGrp="1"/>
          </p:cNvSpPr>
          <p:nvPr>
            <p:ph type="title"/>
          </p:nvPr>
        </p:nvSpPr>
        <p:spPr>
          <a:xfrm>
            <a:off x="838200" y="365125"/>
            <a:ext cx="7702899" cy="1650106"/>
          </a:xfrm>
        </p:spPr>
        <p:txBody>
          <a:bodyPr>
            <a:normAutofit/>
          </a:bodyPr>
          <a:lstStyle/>
          <a:p>
            <a:r>
              <a:rPr lang="en-US" dirty="0" err="1"/>
              <a:t>Taak</a:t>
            </a:r>
            <a:r>
              <a:rPr lang="en-US" dirty="0"/>
              <a:t> van de </a:t>
            </a:r>
            <a:r>
              <a:rPr lang="en-US" dirty="0" err="1"/>
              <a:t>wetenschapper</a:t>
            </a:r>
            <a:r>
              <a:rPr lang="en-US" dirty="0"/>
              <a:t> in </a:t>
            </a:r>
            <a:r>
              <a:rPr lang="en-US" dirty="0" err="1"/>
              <a:t>maatschappelijke</a:t>
            </a:r>
            <a:r>
              <a:rPr lang="en-US" dirty="0"/>
              <a:t> </a:t>
            </a:r>
            <a:r>
              <a:rPr lang="en-US" dirty="0" err="1"/>
              <a:t>debatten</a:t>
            </a:r>
            <a:endParaRPr lang="nl-NL" dirty="0"/>
          </a:p>
        </p:txBody>
      </p:sp>
      <p:sp>
        <p:nvSpPr>
          <p:cNvPr id="3" name="Content Placeholder 2">
            <a:extLst>
              <a:ext uri="{FF2B5EF4-FFF2-40B4-BE49-F238E27FC236}">
                <a16:creationId xmlns:a16="http://schemas.microsoft.com/office/drawing/2014/main" id="{677FB87B-24E4-4C8E-9AB7-7B8FC814C179}"/>
              </a:ext>
            </a:extLst>
          </p:cNvPr>
          <p:cNvSpPr>
            <a:spLocks noGrp="1"/>
          </p:cNvSpPr>
          <p:nvPr>
            <p:ph idx="1"/>
          </p:nvPr>
        </p:nvSpPr>
        <p:spPr>
          <a:xfrm>
            <a:off x="838200" y="2015231"/>
            <a:ext cx="7954108" cy="4161732"/>
          </a:xfrm>
        </p:spPr>
        <p:txBody>
          <a:bodyPr/>
          <a:lstStyle/>
          <a:p>
            <a:r>
              <a:rPr lang="en-US" dirty="0" err="1"/>
              <a:t>Debat</a:t>
            </a:r>
            <a:r>
              <a:rPr lang="en-US" dirty="0"/>
              <a:t>:</a:t>
            </a:r>
          </a:p>
          <a:p>
            <a:r>
              <a:rPr lang="en-US" dirty="0" err="1"/>
              <a:t>Inspanningsverplichting</a:t>
            </a:r>
            <a:r>
              <a:rPr lang="en-US" dirty="0"/>
              <a:t>: </a:t>
            </a:r>
            <a:r>
              <a:rPr lang="en-US" dirty="0" err="1"/>
              <a:t>iedere</a:t>
            </a:r>
            <a:r>
              <a:rPr lang="en-US" dirty="0"/>
              <a:t> student </a:t>
            </a:r>
            <a:r>
              <a:rPr lang="en-US" dirty="0" err="1"/>
              <a:t>neemt</a:t>
            </a:r>
            <a:r>
              <a:rPr lang="en-US" dirty="0"/>
              <a:t> ten </a:t>
            </a:r>
            <a:r>
              <a:rPr lang="en-US" dirty="0" err="1"/>
              <a:t>minste</a:t>
            </a:r>
            <a:r>
              <a:rPr lang="en-US" dirty="0"/>
              <a:t> 1 </a:t>
            </a:r>
            <a:r>
              <a:rPr lang="en-US" dirty="0" err="1"/>
              <a:t>keer</a:t>
            </a:r>
            <a:r>
              <a:rPr lang="en-US" dirty="0"/>
              <a:t> het </a:t>
            </a:r>
            <a:r>
              <a:rPr lang="en-US" dirty="0" err="1"/>
              <a:t>woord</a:t>
            </a:r>
            <a:r>
              <a:rPr lang="en-US" dirty="0"/>
              <a:t>. </a:t>
            </a:r>
            <a:r>
              <a:rPr lang="en-US" dirty="0" err="1"/>
              <a:t>Daarnaast</a:t>
            </a:r>
            <a:r>
              <a:rPr lang="en-US" dirty="0"/>
              <a:t> </a:t>
            </a:r>
            <a:r>
              <a:rPr lang="en-US" dirty="0" err="1"/>
              <a:t>zorgt</a:t>
            </a:r>
            <a:r>
              <a:rPr lang="en-US" dirty="0"/>
              <a:t> </a:t>
            </a:r>
            <a:r>
              <a:rPr lang="en-US" dirty="0" err="1"/>
              <a:t>elke</a:t>
            </a:r>
            <a:r>
              <a:rPr lang="en-US" dirty="0"/>
              <a:t> student </a:t>
            </a:r>
            <a:r>
              <a:rPr lang="en-US" dirty="0" err="1"/>
              <a:t>ervoor</a:t>
            </a:r>
            <a:r>
              <a:rPr lang="en-US" dirty="0"/>
              <a:t> </a:t>
            </a:r>
            <a:r>
              <a:rPr lang="en-US" dirty="0" err="1"/>
              <a:t>dat</a:t>
            </a:r>
            <a:r>
              <a:rPr lang="en-US" dirty="0"/>
              <a:t> de </a:t>
            </a:r>
            <a:r>
              <a:rPr lang="en-US" dirty="0" err="1"/>
              <a:t>anderen</a:t>
            </a:r>
            <a:r>
              <a:rPr lang="en-US" dirty="0"/>
              <a:t> de </a:t>
            </a:r>
            <a:r>
              <a:rPr lang="en-US" dirty="0" err="1"/>
              <a:t>ruimte</a:t>
            </a:r>
            <a:r>
              <a:rPr lang="en-US" dirty="0"/>
              <a:t> </a:t>
            </a:r>
            <a:r>
              <a:rPr lang="en-US" dirty="0" err="1"/>
              <a:t>hebben</a:t>
            </a:r>
            <a:r>
              <a:rPr lang="en-US" dirty="0"/>
              <a:t> om </a:t>
            </a:r>
            <a:r>
              <a:rPr lang="en-US" dirty="0" err="1"/>
              <a:t>aan</a:t>
            </a:r>
            <a:r>
              <a:rPr lang="en-US" dirty="0"/>
              <a:t> het </a:t>
            </a:r>
            <a:r>
              <a:rPr lang="en-US" dirty="0" err="1"/>
              <a:t>woord</a:t>
            </a:r>
            <a:r>
              <a:rPr lang="en-US" dirty="0"/>
              <a:t> </a:t>
            </a:r>
            <a:r>
              <a:rPr lang="en-US" dirty="0" err="1"/>
              <a:t>te</a:t>
            </a:r>
            <a:r>
              <a:rPr lang="en-US" dirty="0"/>
              <a:t> </a:t>
            </a:r>
            <a:r>
              <a:rPr lang="en-US" dirty="0" err="1"/>
              <a:t>kunnen</a:t>
            </a:r>
            <a:r>
              <a:rPr lang="en-US" dirty="0"/>
              <a:t> </a:t>
            </a:r>
            <a:r>
              <a:rPr lang="en-US" dirty="0" err="1"/>
              <a:t>komen</a:t>
            </a:r>
            <a:r>
              <a:rPr lang="en-US" dirty="0"/>
              <a:t>. </a:t>
            </a:r>
          </a:p>
          <a:p>
            <a:endParaRPr lang="en-US" dirty="0"/>
          </a:p>
          <a:p>
            <a:endParaRPr lang="en-US" dirty="0"/>
          </a:p>
          <a:p>
            <a:r>
              <a:rPr lang="en-US" dirty="0" err="1"/>
              <a:t>Jullie</a:t>
            </a:r>
            <a:r>
              <a:rPr lang="en-US" dirty="0"/>
              <a:t> </a:t>
            </a:r>
            <a:r>
              <a:rPr lang="en-US" dirty="0" err="1"/>
              <a:t>doen</a:t>
            </a:r>
            <a:r>
              <a:rPr lang="en-US" dirty="0"/>
              <a:t> het! </a:t>
            </a:r>
          </a:p>
          <a:p>
            <a:r>
              <a:rPr lang="en-US" dirty="0"/>
              <a:t>Safe space</a:t>
            </a:r>
          </a:p>
          <a:p>
            <a:r>
              <a:rPr lang="en-US" dirty="0" err="1"/>
              <a:t>Verschillende</a:t>
            </a:r>
            <a:r>
              <a:rPr lang="en-US" dirty="0"/>
              <a:t> rondes</a:t>
            </a:r>
          </a:p>
          <a:p>
            <a:r>
              <a:rPr lang="en-US" dirty="0" err="1"/>
              <a:t>Veranderen</a:t>
            </a:r>
            <a:r>
              <a:rPr lang="en-US" dirty="0"/>
              <a:t> van </a:t>
            </a:r>
            <a:r>
              <a:rPr lang="en-US" dirty="0" err="1"/>
              <a:t>standpunt</a:t>
            </a:r>
            <a:endParaRPr lang="nl-NL" dirty="0"/>
          </a:p>
        </p:txBody>
      </p:sp>
    </p:spTree>
    <p:extLst>
      <p:ext uri="{BB962C8B-B14F-4D97-AF65-F5344CB8AC3E}">
        <p14:creationId xmlns:p14="http://schemas.microsoft.com/office/powerpoint/2010/main" val="90962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‘Safe </a:t>
            </a:r>
            <a:r>
              <a:rPr lang="nl-NL" dirty="0" err="1"/>
              <a:t>space</a:t>
            </a:r>
            <a:r>
              <a:rPr lang="nl-NL" dirty="0"/>
              <a:t>’ richtlijnen voor een productieve werkgroep</a:t>
            </a:r>
          </a:p>
        </p:txBody>
      </p:sp>
      <p:sp>
        <p:nvSpPr>
          <p:cNvPr id="3" name="Content Placeholder 2"/>
          <p:cNvSpPr>
            <a:spLocks noGrp="1"/>
          </p:cNvSpPr>
          <p:nvPr>
            <p:ph idx="1"/>
          </p:nvPr>
        </p:nvSpPr>
        <p:spPr>
          <a:xfrm>
            <a:off x="829306" y="2270928"/>
            <a:ext cx="8856984" cy="4276786"/>
          </a:xfrm>
        </p:spPr>
        <p:txBody>
          <a:bodyPr>
            <a:normAutofit/>
          </a:bodyPr>
          <a:lstStyle/>
          <a:p>
            <a:r>
              <a:rPr lang="nl-NL" dirty="0"/>
              <a:t>‘</a:t>
            </a:r>
            <a:r>
              <a:rPr lang="nl-NL" dirty="0" err="1"/>
              <a:t>Prepare</a:t>
            </a:r>
            <a:r>
              <a:rPr lang="nl-NL" dirty="0"/>
              <a:t> </a:t>
            </a:r>
            <a:r>
              <a:rPr lang="nl-NL" dirty="0" err="1"/>
              <a:t>to</a:t>
            </a:r>
            <a:r>
              <a:rPr lang="nl-NL" dirty="0"/>
              <a:t> </a:t>
            </a:r>
            <a:r>
              <a:rPr lang="nl-NL" dirty="0" err="1"/>
              <a:t>be</a:t>
            </a:r>
            <a:r>
              <a:rPr lang="nl-NL" dirty="0"/>
              <a:t> </a:t>
            </a:r>
            <a:r>
              <a:rPr lang="nl-NL" dirty="0" err="1"/>
              <a:t>challenged</a:t>
            </a:r>
            <a:r>
              <a:rPr lang="nl-NL" dirty="0"/>
              <a:t>’ </a:t>
            </a:r>
          </a:p>
          <a:p>
            <a:r>
              <a:rPr lang="nl-NL" dirty="0"/>
              <a:t>Empowerment </a:t>
            </a:r>
          </a:p>
          <a:p>
            <a:r>
              <a:rPr lang="nl-NL" dirty="0"/>
              <a:t>Vertrouwen krijgen in eigen intellectuele capaciteiten door te leren hoe een theorie/concept/aanname te formuleren, vergelijken, verdedigen, en te evalueren</a:t>
            </a:r>
          </a:p>
          <a:p>
            <a:r>
              <a:rPr lang="nl-NL" dirty="0"/>
              <a:t>Respectvol t.o.v. elkaar en openstaan voor andere perspectieven</a:t>
            </a:r>
          </a:p>
          <a:p>
            <a:r>
              <a:rPr lang="nl-NL" dirty="0"/>
              <a:t>Docent en student staan op gelijke voet</a:t>
            </a:r>
          </a:p>
          <a:p>
            <a:r>
              <a:rPr lang="nl-NL" dirty="0"/>
              <a:t>Laagdrempelige meningen kunnen en durven vormen en delen</a:t>
            </a:r>
          </a:p>
          <a:p>
            <a:r>
              <a:rPr lang="nl-NL" dirty="0"/>
              <a:t>Persoonlijke meningen zijn belangrijk, mits geuit in dialoog met literatuur (‘put a </a:t>
            </a:r>
            <a:r>
              <a:rPr lang="nl-NL" dirty="0" err="1"/>
              <a:t>bibliography</a:t>
            </a:r>
            <a:r>
              <a:rPr lang="nl-NL" dirty="0"/>
              <a:t> </a:t>
            </a:r>
            <a:r>
              <a:rPr lang="nl-NL" dirty="0" err="1"/>
              <a:t>to</a:t>
            </a:r>
            <a:r>
              <a:rPr lang="nl-NL" dirty="0"/>
              <a:t> </a:t>
            </a:r>
            <a:r>
              <a:rPr lang="nl-NL" dirty="0" err="1"/>
              <a:t>it</a:t>
            </a:r>
            <a:r>
              <a:rPr lang="nl-NL" dirty="0"/>
              <a:t>’) </a:t>
            </a:r>
          </a:p>
          <a:p>
            <a:r>
              <a:rPr lang="nl-NL" dirty="0"/>
              <a:t>En … (wat studenten zelf aandragen?)</a:t>
            </a:r>
          </a:p>
        </p:txBody>
      </p:sp>
    </p:spTree>
    <p:extLst>
      <p:ext uri="{BB962C8B-B14F-4D97-AF65-F5344CB8AC3E}">
        <p14:creationId xmlns:p14="http://schemas.microsoft.com/office/powerpoint/2010/main" val="3864124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C5E9B-514F-4F1A-BC12-AC382969BE30}"/>
              </a:ext>
            </a:extLst>
          </p:cNvPr>
          <p:cNvSpPr>
            <a:spLocks noGrp="1"/>
          </p:cNvSpPr>
          <p:nvPr>
            <p:ph type="title"/>
          </p:nvPr>
        </p:nvSpPr>
        <p:spPr/>
        <p:txBody>
          <a:bodyPr/>
          <a:lstStyle/>
          <a:p>
            <a:r>
              <a:rPr lang="en-US" dirty="0"/>
              <a:t>Casus </a:t>
            </a:r>
            <a:r>
              <a:rPr lang="en-US" dirty="0" err="1"/>
              <a:t>kiezen</a:t>
            </a:r>
            <a:endParaRPr lang="nl-NL" dirty="0"/>
          </a:p>
        </p:txBody>
      </p:sp>
      <p:sp>
        <p:nvSpPr>
          <p:cNvPr id="3" name="Content Placeholder 2">
            <a:extLst>
              <a:ext uri="{FF2B5EF4-FFF2-40B4-BE49-F238E27FC236}">
                <a16:creationId xmlns:a16="http://schemas.microsoft.com/office/drawing/2014/main" id="{F736696B-7994-433F-9535-5794BA41C403}"/>
              </a:ext>
            </a:extLst>
          </p:cNvPr>
          <p:cNvSpPr>
            <a:spLocks noGrp="1"/>
          </p:cNvSpPr>
          <p:nvPr>
            <p:ph idx="1"/>
          </p:nvPr>
        </p:nvSpPr>
        <p:spPr>
          <a:xfrm>
            <a:off x="677333" y="1454727"/>
            <a:ext cx="9633985" cy="4977245"/>
          </a:xfrm>
        </p:spPr>
        <p:txBody>
          <a:bodyPr>
            <a:normAutofit/>
          </a:bodyPr>
          <a:lstStyle/>
          <a:p>
            <a:pPr>
              <a:buFont typeface="+mj-lt"/>
              <a:buAutoNum type="arabicPeriod"/>
            </a:pPr>
            <a:r>
              <a:rPr lang="nl-NL" dirty="0" err="1">
                <a:latin typeface="+mj-lt"/>
                <a:cs typeface="Times New Roman" panose="02020603050405020304" pitchFamily="18" charset="0"/>
              </a:rPr>
              <a:t>Raisa</a:t>
            </a:r>
            <a:r>
              <a:rPr lang="nl-NL" dirty="0">
                <a:latin typeface="+mj-lt"/>
                <a:cs typeface="Times New Roman" panose="02020603050405020304" pitchFamily="18" charset="0"/>
              </a:rPr>
              <a:t> </a:t>
            </a:r>
            <a:r>
              <a:rPr lang="nl-NL" dirty="0" err="1">
                <a:latin typeface="+mj-lt"/>
                <a:cs typeface="Times New Roman" panose="02020603050405020304" pitchFamily="18" charset="0"/>
              </a:rPr>
              <a:t>Blommenstijn</a:t>
            </a:r>
            <a:r>
              <a:rPr lang="nl-NL" dirty="0">
                <a:latin typeface="+mj-lt"/>
                <a:cs typeface="Times New Roman" panose="02020603050405020304" pitchFamily="18" charset="0"/>
              </a:rPr>
              <a:t> is rechtsfilosoof, politica, en presentatrice van Ongehoord Nederland. Mag je, omdat ze als presentatrice uitspraken heeft gedaan die je zou kunnen opvatten als racistisch, haar als rechtsfilosoof cancelen voor een lezing bij ISW (</a:t>
            </a:r>
            <a:r>
              <a:rPr lang="en-US" sz="1800" dirty="0">
                <a:latin typeface="+mj-lt"/>
                <a:hlinkClick r:id="rId3"/>
              </a:rPr>
              <a:t>Link</a:t>
            </a:r>
            <a:r>
              <a:rPr lang="en-US" sz="1800" dirty="0">
                <a:latin typeface="+mj-lt"/>
              </a:rPr>
              <a:t> </a:t>
            </a:r>
            <a:r>
              <a:rPr lang="en-US" sz="1800" dirty="0" err="1">
                <a:latin typeface="+mj-lt"/>
              </a:rPr>
              <a:t>naar</a:t>
            </a:r>
            <a:r>
              <a:rPr lang="en-US" sz="1800" dirty="0">
                <a:latin typeface="+mj-lt"/>
              </a:rPr>
              <a:t> ON </a:t>
            </a:r>
            <a:r>
              <a:rPr lang="en-US" sz="1800" dirty="0" err="1">
                <a:latin typeface="+mj-lt"/>
              </a:rPr>
              <a:t>uitzending</a:t>
            </a:r>
            <a:r>
              <a:rPr lang="en-US" sz="1800" dirty="0">
                <a:latin typeface="+mj-lt"/>
              </a:rPr>
              <a:t>: 3.15 – 16:05 /of om 10:35 </a:t>
            </a:r>
            <a:r>
              <a:rPr lang="en-US" sz="1800" dirty="0" err="1">
                <a:latin typeface="+mj-lt"/>
              </a:rPr>
              <a:t>beginnen</a:t>
            </a:r>
            <a:r>
              <a:rPr lang="en-US" sz="1800" dirty="0">
                <a:latin typeface="+mj-lt"/>
              </a:rPr>
              <a:t>)</a:t>
            </a:r>
          </a:p>
          <a:p>
            <a:pPr>
              <a:buFont typeface="+mj-lt"/>
              <a:buAutoNum type="arabicPeriod"/>
            </a:pPr>
            <a:endParaRPr lang="en-US" sz="1800" dirty="0">
              <a:latin typeface="+mj-lt"/>
            </a:endParaRPr>
          </a:p>
          <a:p>
            <a:pPr>
              <a:buFont typeface="+mj-lt"/>
              <a:buAutoNum type="arabicPeriod"/>
            </a:pPr>
            <a:r>
              <a:rPr lang="nl-NL" dirty="0">
                <a:latin typeface="+mj-lt"/>
                <a:ea typeface="Calibri" panose="020F0502020204030204" pitchFamily="34" charset="0"/>
                <a:cs typeface="Times New Roman" panose="02020603050405020304" pitchFamily="18" charset="0"/>
              </a:rPr>
              <a:t>Deze werkgroep zou</a:t>
            </a:r>
            <a:r>
              <a:rPr lang="nl-NL" dirty="0">
                <a:effectLst/>
                <a:latin typeface="+mj-lt"/>
                <a:ea typeface="Calibri" panose="020F0502020204030204" pitchFamily="34" charset="0"/>
                <a:cs typeface="Times New Roman" panose="02020603050405020304" pitchFamily="18" charset="0"/>
              </a:rPr>
              <a:t> genderneutraal moeten zijn. (casus: </a:t>
            </a:r>
            <a:r>
              <a:rPr lang="nl-NL" dirty="0">
                <a:effectLst/>
                <a:latin typeface="+mj-lt"/>
                <a:ea typeface="Calibri" panose="020F0502020204030204" pitchFamily="34" charset="0"/>
                <a:cs typeface="Times New Roman" panose="02020603050405020304" pitchFamily="18" charset="0"/>
                <a:hlinkClick r:id="rId4"/>
              </a:rPr>
              <a:t>genderneutrale scholen in Zweden</a:t>
            </a:r>
            <a:r>
              <a:rPr lang="nl-NL" dirty="0">
                <a:effectLst/>
                <a:latin typeface="+mj-lt"/>
                <a:ea typeface="Calibri" panose="020F0502020204030204" pitchFamily="34" charset="0"/>
                <a:cs typeface="Times New Roman" panose="02020603050405020304" pitchFamily="18" charset="0"/>
              </a:rPr>
              <a:t>)</a:t>
            </a:r>
          </a:p>
          <a:p>
            <a:pPr>
              <a:buFont typeface="+mj-lt"/>
              <a:buAutoNum type="arabicPeriod"/>
            </a:pPr>
            <a:endParaRPr lang="nl-NL" dirty="0">
              <a:latin typeface="+mj-lt"/>
              <a:ea typeface="Calibri" panose="020F0502020204030204" pitchFamily="34" charset="0"/>
              <a:cs typeface="Times New Roman" panose="02020603050405020304" pitchFamily="18" charset="0"/>
            </a:endParaRPr>
          </a:p>
          <a:p>
            <a:pPr>
              <a:buFont typeface="+mj-lt"/>
              <a:buAutoNum type="arabicPeriod"/>
            </a:pPr>
            <a:r>
              <a:rPr lang="nl-NL" dirty="0">
                <a:latin typeface="+mj-lt"/>
                <a:ea typeface="Calibri" panose="020F0502020204030204" pitchFamily="34" charset="0"/>
                <a:cs typeface="Times New Roman" panose="02020603050405020304" pitchFamily="18" charset="0"/>
              </a:rPr>
              <a:t>Binnen opdrachten en tentamenvragen van ISW moet er ruimte zijn om religieuze ideeën in te brengen</a:t>
            </a:r>
            <a:r>
              <a:rPr lang="nl-NL" sz="1800" dirty="0">
                <a:latin typeface="+mj-lt"/>
                <a:ea typeface="Calibri" panose="020F0502020204030204" pitchFamily="34" charset="0"/>
                <a:cs typeface="Times New Roman" panose="02020603050405020304" pitchFamily="18" charset="0"/>
              </a:rPr>
              <a:t> - zoals over het ontstaan van de wereld</a:t>
            </a:r>
            <a:r>
              <a:rPr lang="nl-NL" dirty="0">
                <a:latin typeface="+mj-lt"/>
                <a:ea typeface="Calibri" panose="020F0502020204030204" pitchFamily="34" charset="0"/>
                <a:cs typeface="Times New Roman" panose="02020603050405020304" pitchFamily="18" charset="0"/>
              </a:rPr>
              <a:t>. (</a:t>
            </a:r>
            <a:r>
              <a:rPr lang="nl-NL" dirty="0">
                <a:effectLst/>
                <a:latin typeface="+mj-lt"/>
                <a:ea typeface="Calibri" panose="020F0502020204030204" pitchFamily="34" charset="0"/>
                <a:cs typeface="Times New Roman" panose="02020603050405020304" pitchFamily="18" charset="0"/>
              </a:rPr>
              <a:t>casus: </a:t>
            </a:r>
            <a:r>
              <a:rPr lang="en-US" dirty="0">
                <a:hlinkClick r:id="rId5"/>
              </a:rPr>
              <a:t>Should Evolution Be Taught in Public Schools? – YouTube</a:t>
            </a:r>
            <a:r>
              <a:rPr lang="en-US" dirty="0"/>
              <a:t>)</a:t>
            </a:r>
          </a:p>
          <a:p>
            <a:pPr>
              <a:buFont typeface="+mj-lt"/>
              <a:buAutoNum type="arabicPeriod"/>
            </a:pPr>
            <a:endParaRPr lang="nl-NL" dirty="0">
              <a:effectLst/>
              <a:latin typeface="+mj-lt"/>
              <a:ea typeface="Calibri" panose="020F0502020204030204" pitchFamily="34" charset="0"/>
              <a:cs typeface="Times New Roman" panose="02020603050405020304" pitchFamily="18" charset="0"/>
            </a:endParaRPr>
          </a:p>
          <a:p>
            <a:pPr>
              <a:buFont typeface="+mj-lt"/>
              <a:buAutoNum type="arabicPeriod"/>
            </a:pPr>
            <a:r>
              <a:rPr lang="nl-NL" dirty="0">
                <a:effectLst/>
                <a:latin typeface="+mj-lt"/>
                <a:ea typeface="Calibri" panose="020F0502020204030204" pitchFamily="34" charset="0"/>
                <a:cs typeface="Times New Roman" panose="02020603050405020304" pitchFamily="18" charset="0"/>
              </a:rPr>
              <a:t>Het is gepast dat docenten zich censureren om ‘</a:t>
            </a:r>
            <a:r>
              <a:rPr lang="nl-NL" dirty="0" err="1">
                <a:effectLst/>
                <a:latin typeface="+mj-lt"/>
                <a:ea typeface="Calibri" panose="020F0502020204030204" pitchFamily="34" charset="0"/>
                <a:cs typeface="Times New Roman" panose="02020603050405020304" pitchFamily="18" charset="0"/>
              </a:rPr>
              <a:t>woke</a:t>
            </a:r>
            <a:r>
              <a:rPr lang="nl-NL" dirty="0">
                <a:effectLst/>
                <a:latin typeface="+mj-lt"/>
                <a:ea typeface="Calibri" panose="020F0502020204030204" pitchFamily="34" charset="0"/>
                <a:cs typeface="Times New Roman" panose="02020603050405020304" pitchFamily="18" charset="0"/>
              </a:rPr>
              <a:t>’-studenten tegemoet te komen. (NRC artikel – zie </a:t>
            </a:r>
            <a:r>
              <a:rPr lang="nl-NL" dirty="0" err="1">
                <a:effectLst/>
                <a:latin typeface="+mj-lt"/>
                <a:ea typeface="Calibri" panose="020F0502020204030204" pitchFamily="34" charset="0"/>
                <a:cs typeface="Times New Roman" panose="02020603050405020304" pitchFamily="18" charset="0"/>
              </a:rPr>
              <a:t>bb</a:t>
            </a:r>
            <a:r>
              <a:rPr lang="nl-NL" dirty="0">
                <a:effectLst/>
                <a:latin typeface="+mj-lt"/>
                <a:ea typeface="Calibri" panose="020F0502020204030204" pitchFamily="34" charset="0"/>
                <a:cs typeface="Times New Roman" panose="02020603050405020304" pitchFamily="18" charset="0"/>
              </a:rPr>
              <a:t>)</a:t>
            </a:r>
            <a:endParaRPr lang="nl-NL" dirty="0">
              <a:latin typeface="+mj-lt"/>
            </a:endParaRPr>
          </a:p>
        </p:txBody>
      </p:sp>
    </p:spTree>
    <p:extLst>
      <p:ext uri="{BB962C8B-B14F-4D97-AF65-F5344CB8AC3E}">
        <p14:creationId xmlns:p14="http://schemas.microsoft.com/office/powerpoint/2010/main" val="179957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DB3E-0760-4D0E-8F5B-7155C43BC5B2}"/>
              </a:ext>
            </a:extLst>
          </p:cNvPr>
          <p:cNvSpPr>
            <a:spLocks noGrp="1"/>
          </p:cNvSpPr>
          <p:nvPr>
            <p:ph type="title"/>
          </p:nvPr>
        </p:nvSpPr>
        <p:spPr>
          <a:xfrm>
            <a:off x="5536734" y="609600"/>
            <a:ext cx="3737268" cy="1320800"/>
          </a:xfrm>
        </p:spPr>
        <p:txBody>
          <a:bodyPr>
            <a:normAutofit/>
          </a:bodyPr>
          <a:lstStyle/>
          <a:p>
            <a:r>
              <a:rPr lang="en-US" dirty="0"/>
              <a:t>Casus 1</a:t>
            </a:r>
            <a:endParaRPr lang="nl-NL" dirty="0"/>
          </a:p>
        </p:txBody>
      </p:sp>
      <p:sp>
        <p:nvSpPr>
          <p:cNvPr id="3" name="Content Placeholder 2">
            <a:extLst>
              <a:ext uri="{FF2B5EF4-FFF2-40B4-BE49-F238E27FC236}">
                <a16:creationId xmlns:a16="http://schemas.microsoft.com/office/drawing/2014/main" id="{82EFE800-064A-47D2-AFE9-7D388C06730F}"/>
              </a:ext>
            </a:extLst>
          </p:cNvPr>
          <p:cNvSpPr>
            <a:spLocks noGrp="1"/>
          </p:cNvSpPr>
          <p:nvPr>
            <p:ph idx="1"/>
          </p:nvPr>
        </p:nvSpPr>
        <p:spPr>
          <a:xfrm>
            <a:off x="5178377" y="1744893"/>
            <a:ext cx="4453982" cy="4503507"/>
          </a:xfrm>
        </p:spPr>
        <p:txBody>
          <a:bodyPr>
            <a:normAutofit fontScale="92500"/>
          </a:bodyPr>
          <a:lstStyle/>
          <a:p>
            <a:r>
              <a:rPr lang="nl-NL" sz="2400" dirty="0" err="1">
                <a:latin typeface="+mj-lt"/>
                <a:cs typeface="Times New Roman" panose="02020603050405020304" pitchFamily="18" charset="0"/>
              </a:rPr>
              <a:t>Raisa</a:t>
            </a:r>
            <a:r>
              <a:rPr lang="nl-NL" sz="2400" dirty="0">
                <a:latin typeface="+mj-lt"/>
                <a:cs typeface="Times New Roman" panose="02020603050405020304" pitchFamily="18" charset="0"/>
              </a:rPr>
              <a:t> </a:t>
            </a:r>
            <a:r>
              <a:rPr lang="nl-NL" sz="2400" dirty="0" err="1">
                <a:latin typeface="+mj-lt"/>
                <a:cs typeface="Times New Roman" panose="02020603050405020304" pitchFamily="18" charset="0"/>
              </a:rPr>
              <a:t>Blommenstijn</a:t>
            </a:r>
            <a:r>
              <a:rPr lang="nl-NL" sz="2400" dirty="0">
                <a:latin typeface="+mj-lt"/>
                <a:cs typeface="Times New Roman" panose="02020603050405020304" pitchFamily="18" charset="0"/>
              </a:rPr>
              <a:t> is rechtsfilosoof, politica, en presentatrice van Ongehoord Nederland. Mag je, omdat ze </a:t>
            </a:r>
            <a:r>
              <a:rPr lang="nl-NL" sz="2400" b="1" dirty="0">
                <a:latin typeface="+mj-lt"/>
                <a:cs typeface="Times New Roman" panose="02020603050405020304" pitchFamily="18" charset="0"/>
              </a:rPr>
              <a:t>als presentatrice </a:t>
            </a:r>
            <a:r>
              <a:rPr lang="nl-NL" sz="2400" dirty="0">
                <a:latin typeface="+mj-lt"/>
                <a:cs typeface="Times New Roman" panose="02020603050405020304" pitchFamily="18" charset="0"/>
              </a:rPr>
              <a:t>uitspraken heeft gedaan die je zou kunnen opvatten als racistisch, haar </a:t>
            </a:r>
            <a:r>
              <a:rPr lang="nl-NL" sz="2400" b="1" dirty="0">
                <a:latin typeface="+mj-lt"/>
                <a:cs typeface="Times New Roman" panose="02020603050405020304" pitchFamily="18" charset="0"/>
              </a:rPr>
              <a:t>als rechtsfilosoof </a:t>
            </a:r>
            <a:r>
              <a:rPr lang="nl-NL" sz="2400" dirty="0">
                <a:latin typeface="+mj-lt"/>
                <a:cs typeface="Times New Roman" panose="02020603050405020304" pitchFamily="18" charset="0"/>
              </a:rPr>
              <a:t>cancelen voor een lezing bij ISW </a:t>
            </a:r>
          </a:p>
          <a:p>
            <a:r>
              <a:rPr lang="nl-NL" sz="2400" dirty="0">
                <a:latin typeface="+mj-lt"/>
                <a:cs typeface="Times New Roman" panose="02020603050405020304" pitchFamily="18" charset="0"/>
              </a:rPr>
              <a:t>(</a:t>
            </a:r>
            <a:r>
              <a:rPr lang="en-US" sz="2400" dirty="0">
                <a:latin typeface="+mj-lt"/>
                <a:hlinkClick r:id="rId3"/>
              </a:rPr>
              <a:t>Link</a:t>
            </a:r>
            <a:r>
              <a:rPr lang="en-US" sz="2400" dirty="0">
                <a:latin typeface="+mj-lt"/>
              </a:rPr>
              <a:t> </a:t>
            </a:r>
            <a:r>
              <a:rPr lang="en-US" sz="2400" dirty="0" err="1">
                <a:latin typeface="+mj-lt"/>
              </a:rPr>
              <a:t>naar</a:t>
            </a:r>
            <a:r>
              <a:rPr lang="en-US" sz="2400" dirty="0">
                <a:latin typeface="+mj-lt"/>
              </a:rPr>
              <a:t> ON </a:t>
            </a:r>
            <a:r>
              <a:rPr lang="en-US" sz="2400" dirty="0" err="1">
                <a:latin typeface="+mj-lt"/>
              </a:rPr>
              <a:t>uitzending</a:t>
            </a:r>
            <a:r>
              <a:rPr lang="en-US" sz="2400" dirty="0">
                <a:latin typeface="+mj-lt"/>
              </a:rPr>
              <a:t>: 3.15 – 16:05 /of om 10:35 </a:t>
            </a:r>
            <a:r>
              <a:rPr lang="en-US" sz="2400" dirty="0" err="1">
                <a:latin typeface="+mj-lt"/>
              </a:rPr>
              <a:t>beginnen</a:t>
            </a:r>
            <a:r>
              <a:rPr lang="en-US" sz="2400" dirty="0">
                <a:latin typeface="+mj-lt"/>
              </a:rPr>
              <a:t>)</a:t>
            </a:r>
          </a:p>
          <a:p>
            <a:pPr>
              <a:lnSpc>
                <a:spcPct val="90000"/>
              </a:lnSpc>
            </a:pPr>
            <a:endParaRPr lang="nl-NL" sz="1400" dirty="0"/>
          </a:p>
          <a:p>
            <a:pPr>
              <a:lnSpc>
                <a:spcPct val="90000"/>
              </a:lnSpc>
            </a:pPr>
            <a:endParaRPr lang="nl-NL" sz="1400" dirty="0"/>
          </a:p>
        </p:txBody>
      </p:sp>
      <p:pic>
        <p:nvPicPr>
          <p:cNvPr id="5" name="Picture 4">
            <a:extLst>
              <a:ext uri="{FF2B5EF4-FFF2-40B4-BE49-F238E27FC236}">
                <a16:creationId xmlns:a16="http://schemas.microsoft.com/office/drawing/2014/main" id="{775F7E97-8A38-4998-9647-200A1DFB0BB9}"/>
              </a:ext>
            </a:extLst>
          </p:cNvPr>
          <p:cNvPicPr>
            <a:picLocks noChangeAspect="1"/>
          </p:cNvPicPr>
          <p:nvPr/>
        </p:nvPicPr>
        <p:blipFill rotWithShape="1">
          <a:blip r:embed="rId4">
            <a:extLst>
              <a:ext uri="{28A0092B-C50C-407E-A947-70E740481C1C}">
                <a14:useLocalDpi xmlns:a14="http://schemas.microsoft.com/office/drawing/2010/main" val="0"/>
              </a:ext>
            </a:extLst>
          </a:blip>
          <a:srcRect r="-1" b="466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0" name="Isosceles Triangle 3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Tree>
    <p:extLst>
      <p:ext uri="{BB962C8B-B14F-4D97-AF65-F5344CB8AC3E}">
        <p14:creationId xmlns:p14="http://schemas.microsoft.com/office/powerpoint/2010/main" val="3597426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8" name="Rectangle 3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4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48" name="Isosceles Triangle 4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5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52" name="Isosceles Triangle 5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54" name="Freeform: Shape 5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B02D8A-D7CA-4B7E-BE67-B63630428375}"/>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Casus 2</a:t>
            </a:r>
            <a:endParaRPr lang="nl-NL">
              <a:solidFill>
                <a:srgbClr val="FFFFFF"/>
              </a:solidFill>
            </a:endParaRPr>
          </a:p>
        </p:txBody>
      </p:sp>
      <p:pic>
        <p:nvPicPr>
          <p:cNvPr id="8" name="Picture 7">
            <a:extLst>
              <a:ext uri="{FF2B5EF4-FFF2-40B4-BE49-F238E27FC236}">
                <a16:creationId xmlns:a16="http://schemas.microsoft.com/office/drawing/2014/main" id="{CD7E8189-5D30-44A6-BEE1-8FA323F1A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2104295"/>
            <a:ext cx="3856774" cy="2738309"/>
          </a:xfrm>
          <a:prstGeom prst="rect">
            <a:avLst/>
          </a:prstGeom>
        </p:spPr>
      </p:pic>
      <p:sp>
        <p:nvSpPr>
          <p:cNvPr id="3" name="Content Placeholder 2">
            <a:extLst>
              <a:ext uri="{FF2B5EF4-FFF2-40B4-BE49-F238E27FC236}">
                <a16:creationId xmlns:a16="http://schemas.microsoft.com/office/drawing/2014/main" id="{02BF5A59-6C9C-49AD-A2FB-D4914B53BC49}"/>
              </a:ext>
            </a:extLst>
          </p:cNvPr>
          <p:cNvSpPr>
            <a:spLocks noGrp="1"/>
          </p:cNvSpPr>
          <p:nvPr>
            <p:ph idx="1"/>
          </p:nvPr>
        </p:nvSpPr>
        <p:spPr>
          <a:xfrm>
            <a:off x="7181725" y="2837329"/>
            <a:ext cx="4512988" cy="3317938"/>
          </a:xfrm>
        </p:spPr>
        <p:txBody>
          <a:bodyPr anchor="t">
            <a:normAutofit/>
          </a:bodyPr>
          <a:lstStyle/>
          <a:p>
            <a:r>
              <a:rPr lang="nl-NL" dirty="0">
                <a:solidFill>
                  <a:srgbClr val="FFFFFF"/>
                </a:solidFill>
                <a:effectLst/>
                <a:latin typeface="+mj-lt"/>
                <a:ea typeface="Calibri" panose="020F0502020204030204" pitchFamily="34" charset="0"/>
                <a:cs typeface="Times New Roman" panose="02020603050405020304" pitchFamily="18" charset="0"/>
              </a:rPr>
              <a:t>Deze werkgroep zou genderneutraal moeten zijn. (casus: genderneutrale scholen in Zweden)</a:t>
            </a:r>
          </a:p>
          <a:p>
            <a:endParaRPr lang="nl-NL" dirty="0">
              <a:solidFill>
                <a:srgbClr val="FFFFFF"/>
              </a:solidFill>
              <a:latin typeface="+mj-lt"/>
              <a:ea typeface="Calibri" panose="020F0502020204030204" pitchFamily="34" charset="0"/>
              <a:cs typeface="Times New Roman" panose="02020603050405020304" pitchFamily="18" charset="0"/>
            </a:endParaRPr>
          </a:p>
          <a:p>
            <a:endParaRPr lang="nl-NL" dirty="0">
              <a:solidFill>
                <a:srgbClr val="FFFFFF"/>
              </a:solidFill>
              <a:effectLst/>
              <a:latin typeface="+mj-lt"/>
              <a:ea typeface="Calibri" panose="020F0502020204030204" pitchFamily="34" charset="0"/>
              <a:cs typeface="Times New Roman" panose="02020603050405020304" pitchFamily="18" charset="0"/>
            </a:endParaRPr>
          </a:p>
          <a:p>
            <a:r>
              <a:rPr lang="nl-NL" dirty="0">
                <a:solidFill>
                  <a:srgbClr val="FFFFFF"/>
                </a:solidFill>
                <a:hlinkClick r:id="rId3"/>
              </a:rPr>
              <a:t>https://www.bbc.com/news/world-europe-14038419 </a:t>
            </a:r>
            <a:endParaRPr lang="nl-NL" dirty="0">
              <a:solidFill>
                <a:srgbClr val="FFFFFF"/>
              </a:solidFill>
            </a:endParaRPr>
          </a:p>
        </p:txBody>
      </p:sp>
    </p:spTree>
    <p:extLst>
      <p:ext uri="{BB962C8B-B14F-4D97-AF65-F5344CB8AC3E}">
        <p14:creationId xmlns:p14="http://schemas.microsoft.com/office/powerpoint/2010/main" val="256447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947C-EC0D-4EB2-A429-CBC9DCE9B79D}"/>
              </a:ext>
            </a:extLst>
          </p:cNvPr>
          <p:cNvSpPr>
            <a:spLocks noGrp="1"/>
          </p:cNvSpPr>
          <p:nvPr>
            <p:ph type="title"/>
          </p:nvPr>
        </p:nvSpPr>
        <p:spPr>
          <a:xfrm>
            <a:off x="677334" y="609600"/>
            <a:ext cx="8596668" cy="1320800"/>
          </a:xfrm>
        </p:spPr>
        <p:txBody>
          <a:bodyPr anchor="t">
            <a:normAutofit/>
          </a:bodyPr>
          <a:lstStyle/>
          <a:p>
            <a:r>
              <a:rPr lang="en-US" dirty="0"/>
              <a:t>Casus 3</a:t>
            </a:r>
            <a:endParaRPr lang="nl-NL" dirty="0"/>
          </a:p>
        </p:txBody>
      </p:sp>
      <p:pic>
        <p:nvPicPr>
          <p:cNvPr id="5" name="Picture 4">
            <a:extLst>
              <a:ext uri="{FF2B5EF4-FFF2-40B4-BE49-F238E27FC236}">
                <a16:creationId xmlns:a16="http://schemas.microsoft.com/office/drawing/2014/main" id="{20E660D0-D4C6-4826-9E52-C938AD033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74" y="2159331"/>
            <a:ext cx="5283289" cy="3275639"/>
          </a:xfrm>
          <a:prstGeom prst="rect">
            <a:avLst/>
          </a:prstGeom>
        </p:spPr>
      </p:pic>
      <p:sp>
        <p:nvSpPr>
          <p:cNvPr id="3" name="Content Placeholder 2">
            <a:extLst>
              <a:ext uri="{FF2B5EF4-FFF2-40B4-BE49-F238E27FC236}">
                <a16:creationId xmlns:a16="http://schemas.microsoft.com/office/drawing/2014/main" id="{0B4A6E75-D23B-42EB-ADD4-2EC1461F3640}"/>
              </a:ext>
            </a:extLst>
          </p:cNvPr>
          <p:cNvSpPr>
            <a:spLocks noGrp="1"/>
          </p:cNvSpPr>
          <p:nvPr>
            <p:ph idx="1"/>
          </p:nvPr>
        </p:nvSpPr>
        <p:spPr>
          <a:xfrm>
            <a:off x="6416039" y="1376855"/>
            <a:ext cx="3390113" cy="4664507"/>
          </a:xfrm>
        </p:spPr>
        <p:txBody>
          <a:bodyPr>
            <a:normAutofit fontScale="62500" lnSpcReduction="20000"/>
          </a:bodyPr>
          <a:lstStyle/>
          <a:p>
            <a:r>
              <a:rPr lang="nl-NL" sz="3600" dirty="0">
                <a:latin typeface="+mj-lt"/>
                <a:ea typeface="Calibri" panose="020F0502020204030204" pitchFamily="34" charset="0"/>
                <a:cs typeface="Times New Roman" panose="02020603050405020304" pitchFamily="18" charset="0"/>
              </a:rPr>
              <a:t>Binnen opdrachten en tentamenvragen van ISW moet er ruimte zijn om religieuze ideeën in te brengen – zoals over het ontstaan van de wereld.</a:t>
            </a:r>
          </a:p>
          <a:p>
            <a:endParaRPr lang="nl-NL" sz="2400" dirty="0">
              <a:effectLst/>
              <a:latin typeface="+mj-lt"/>
              <a:ea typeface="Calibri" panose="020F0502020204030204" pitchFamily="34" charset="0"/>
              <a:cs typeface="Times New Roman" panose="02020603050405020304" pitchFamily="18" charset="0"/>
            </a:endParaRPr>
          </a:p>
          <a:p>
            <a:r>
              <a:rPr lang="nl-NL" sz="2400" dirty="0">
                <a:effectLst/>
                <a:latin typeface="+mj-lt"/>
                <a:ea typeface="Calibri" panose="020F0502020204030204" pitchFamily="34" charset="0"/>
                <a:cs typeface="Times New Roman" panose="02020603050405020304" pitchFamily="18" charset="0"/>
              </a:rPr>
              <a:t>(Op sommige scholen in </a:t>
            </a:r>
            <a:r>
              <a:rPr lang="nl-NL" sz="2400" dirty="0">
                <a:latin typeface="+mj-lt"/>
                <a:ea typeface="Calibri" panose="020F0502020204030204" pitchFamily="34" charset="0"/>
                <a:cs typeface="Times New Roman" panose="02020603050405020304" pitchFamily="18" charset="0"/>
              </a:rPr>
              <a:t>A</a:t>
            </a:r>
            <a:r>
              <a:rPr lang="nl-NL" sz="2400" dirty="0">
                <a:effectLst/>
                <a:latin typeface="+mj-lt"/>
                <a:ea typeface="Calibri" panose="020F0502020204030204" pitchFamily="34" charset="0"/>
                <a:cs typeface="Times New Roman" panose="02020603050405020304" pitchFamily="18" charset="0"/>
              </a:rPr>
              <a:t>merika is het verplicht om ze naast elkaar te behandelen!) </a:t>
            </a:r>
          </a:p>
          <a:p>
            <a:endParaRPr lang="nl-NL" sz="2400" dirty="0">
              <a:latin typeface="+mj-lt"/>
              <a:cs typeface="Times New Roman" panose="02020603050405020304" pitchFamily="18" charset="0"/>
              <a:hlinkClick r:id="rId3"/>
            </a:endParaRPr>
          </a:p>
          <a:p>
            <a:endParaRPr lang="nl-NL" sz="2400" dirty="0">
              <a:latin typeface="+mj-lt"/>
              <a:cs typeface="Times New Roman" panose="02020603050405020304" pitchFamily="18" charset="0"/>
              <a:hlinkClick r:id="rId3"/>
            </a:endParaRPr>
          </a:p>
          <a:p>
            <a:r>
              <a:rPr lang="en-US" sz="2400" dirty="0">
                <a:hlinkClick r:id="rId3"/>
              </a:rPr>
              <a:t>Should Evolution Be Taught in Public Schools? – YouTube</a:t>
            </a:r>
            <a:endParaRPr lang="en-US" sz="2400" dirty="0">
              <a:effectLst/>
              <a:latin typeface="+mj-lt"/>
              <a:ea typeface="Calibri" panose="020F0502020204030204" pitchFamily="34" charset="0"/>
              <a:cs typeface="Times New Roman" panose="02020603050405020304" pitchFamily="18" charset="0"/>
            </a:endParaRPr>
          </a:p>
          <a:p>
            <a:endParaRPr lang="nl-NL" sz="1500" dirty="0"/>
          </a:p>
        </p:txBody>
      </p:sp>
    </p:spTree>
    <p:extLst>
      <p:ext uri="{BB962C8B-B14F-4D97-AF65-F5344CB8AC3E}">
        <p14:creationId xmlns:p14="http://schemas.microsoft.com/office/powerpoint/2010/main" val="195809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C8F6-AF7A-4B2C-9980-384E45E8C631}"/>
              </a:ext>
            </a:extLst>
          </p:cNvPr>
          <p:cNvSpPr>
            <a:spLocks noGrp="1"/>
          </p:cNvSpPr>
          <p:nvPr>
            <p:ph type="title"/>
          </p:nvPr>
        </p:nvSpPr>
        <p:spPr>
          <a:xfrm>
            <a:off x="5536734" y="609600"/>
            <a:ext cx="3737268" cy="1320800"/>
          </a:xfrm>
        </p:spPr>
        <p:txBody>
          <a:bodyPr>
            <a:normAutofit/>
          </a:bodyPr>
          <a:lstStyle/>
          <a:p>
            <a:r>
              <a:rPr lang="en-US" dirty="0"/>
              <a:t>Casus 4</a:t>
            </a:r>
            <a:endParaRPr lang="nl-NL" dirty="0"/>
          </a:p>
        </p:txBody>
      </p:sp>
      <p:sp>
        <p:nvSpPr>
          <p:cNvPr id="3" name="Content Placeholder 2">
            <a:extLst>
              <a:ext uri="{FF2B5EF4-FFF2-40B4-BE49-F238E27FC236}">
                <a16:creationId xmlns:a16="http://schemas.microsoft.com/office/drawing/2014/main" id="{529FE911-DF5C-41C6-B4BC-FA8D1CEC60BD}"/>
              </a:ext>
            </a:extLst>
          </p:cNvPr>
          <p:cNvSpPr>
            <a:spLocks noGrp="1"/>
          </p:cNvSpPr>
          <p:nvPr>
            <p:ph idx="1"/>
          </p:nvPr>
        </p:nvSpPr>
        <p:spPr>
          <a:xfrm>
            <a:off x="5209563" y="2160589"/>
            <a:ext cx="4064439" cy="3880773"/>
          </a:xfrm>
        </p:spPr>
        <p:txBody>
          <a:bodyPr>
            <a:normAutofit/>
          </a:bodyPr>
          <a:lstStyle/>
          <a:p>
            <a:r>
              <a:rPr lang="nl-NL" sz="2400" dirty="0">
                <a:effectLst/>
                <a:latin typeface="+mj-lt"/>
                <a:ea typeface="Calibri" panose="020F0502020204030204" pitchFamily="34" charset="0"/>
                <a:cs typeface="Times New Roman" panose="02020603050405020304" pitchFamily="18" charset="0"/>
              </a:rPr>
              <a:t>Het is gepast dat docenten zich censureren om ‘</a:t>
            </a:r>
            <a:r>
              <a:rPr lang="nl-NL" sz="2400" dirty="0" err="1">
                <a:effectLst/>
                <a:latin typeface="+mj-lt"/>
                <a:ea typeface="Calibri" panose="020F0502020204030204" pitchFamily="34" charset="0"/>
                <a:cs typeface="Times New Roman" panose="02020603050405020304" pitchFamily="18" charset="0"/>
              </a:rPr>
              <a:t>woke</a:t>
            </a:r>
            <a:r>
              <a:rPr lang="nl-NL" sz="2400" dirty="0">
                <a:effectLst/>
                <a:latin typeface="+mj-lt"/>
                <a:ea typeface="Calibri" panose="020F0502020204030204" pitchFamily="34" charset="0"/>
                <a:cs typeface="Times New Roman" panose="02020603050405020304" pitchFamily="18" charset="0"/>
              </a:rPr>
              <a:t>’-studenten tegemoet te komen. </a:t>
            </a:r>
          </a:p>
          <a:p>
            <a:endParaRPr lang="nl-NL" sz="2400" dirty="0">
              <a:latin typeface="+mj-lt"/>
              <a:ea typeface="Calibri" panose="020F0502020204030204" pitchFamily="34" charset="0"/>
              <a:cs typeface="Times New Roman" panose="02020603050405020304" pitchFamily="18" charset="0"/>
            </a:endParaRPr>
          </a:p>
          <a:p>
            <a:r>
              <a:rPr lang="nl-NL" dirty="0">
                <a:effectLst/>
                <a:latin typeface="+mj-lt"/>
                <a:ea typeface="Calibri" panose="020F0502020204030204" pitchFamily="34" charset="0"/>
                <a:cs typeface="Times New Roman" panose="02020603050405020304" pitchFamily="18" charset="0"/>
              </a:rPr>
              <a:t>(NRC artikel – zie BB)</a:t>
            </a:r>
            <a:endParaRPr lang="nl-NL" dirty="0">
              <a:latin typeface="+mj-lt"/>
            </a:endParaRPr>
          </a:p>
          <a:p>
            <a:endParaRPr lang="nl-NL" dirty="0"/>
          </a:p>
        </p:txBody>
      </p:sp>
      <p:pic>
        <p:nvPicPr>
          <p:cNvPr id="5" name="Picture 4">
            <a:extLst>
              <a:ext uri="{FF2B5EF4-FFF2-40B4-BE49-F238E27FC236}">
                <a16:creationId xmlns:a16="http://schemas.microsoft.com/office/drawing/2014/main" id="{BD38954F-B5AF-497A-BDBE-C18930DC8461}"/>
              </a:ext>
            </a:extLst>
          </p:cNvPr>
          <p:cNvPicPr>
            <a:picLocks noChangeAspect="1"/>
          </p:cNvPicPr>
          <p:nvPr/>
        </p:nvPicPr>
        <p:blipFill rotWithShape="1">
          <a:blip r:embed="rId2">
            <a:extLst>
              <a:ext uri="{28A0092B-C50C-407E-A947-70E740481C1C}">
                <a14:useLocalDpi xmlns:a14="http://schemas.microsoft.com/office/drawing/2010/main" val="0"/>
              </a:ext>
            </a:extLst>
          </a:blip>
          <a:srcRect l="6257" r="15076"/>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Tree>
    <p:extLst>
      <p:ext uri="{BB962C8B-B14F-4D97-AF65-F5344CB8AC3E}">
        <p14:creationId xmlns:p14="http://schemas.microsoft.com/office/powerpoint/2010/main" val="363889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A2A0-D80E-4773-9A1E-701E32F77887}"/>
              </a:ext>
            </a:extLst>
          </p:cNvPr>
          <p:cNvSpPr>
            <a:spLocks noGrp="1"/>
          </p:cNvSpPr>
          <p:nvPr>
            <p:ph type="title"/>
          </p:nvPr>
        </p:nvSpPr>
        <p:spPr/>
        <p:txBody>
          <a:bodyPr/>
          <a:lstStyle/>
          <a:p>
            <a:r>
              <a:rPr lang="en-US" dirty="0" err="1"/>
              <a:t>Te</a:t>
            </a:r>
            <a:r>
              <a:rPr lang="en-US" dirty="0"/>
              <a:t> </a:t>
            </a:r>
            <a:r>
              <a:rPr lang="en-US" dirty="0" err="1"/>
              <a:t>behandelen</a:t>
            </a:r>
            <a:r>
              <a:rPr lang="en-US" dirty="0"/>
              <a:t> </a:t>
            </a:r>
            <a:r>
              <a:rPr lang="en-US" dirty="0" err="1"/>
              <a:t>vragen</a:t>
            </a:r>
            <a:r>
              <a:rPr lang="en-US" dirty="0"/>
              <a:t> </a:t>
            </a:r>
            <a:r>
              <a:rPr lang="en-US" sz="2000" dirty="0"/>
              <a:t>– </a:t>
            </a:r>
            <a:r>
              <a:rPr lang="en-US" sz="2000" dirty="0" err="1"/>
              <a:t>individueel</a:t>
            </a:r>
            <a:r>
              <a:rPr lang="en-US" sz="2000" dirty="0"/>
              <a:t> </a:t>
            </a:r>
            <a:r>
              <a:rPr lang="en-US" sz="2000" dirty="0" err="1"/>
              <a:t>voorbereiden</a:t>
            </a:r>
            <a:r>
              <a:rPr lang="en-US" sz="2000" dirty="0"/>
              <a:t> 5 </a:t>
            </a:r>
            <a:r>
              <a:rPr lang="en-US" sz="2000" dirty="0" err="1"/>
              <a:t>minuten</a:t>
            </a:r>
            <a:r>
              <a:rPr lang="en-US" sz="2000" dirty="0"/>
              <a:t> (</a:t>
            </a:r>
            <a:r>
              <a:rPr lang="en-US" sz="2000" dirty="0" err="1"/>
              <a:t>schrijf</a:t>
            </a:r>
            <a:r>
              <a:rPr lang="en-US" sz="2000" dirty="0"/>
              <a:t> het op!)</a:t>
            </a:r>
            <a:endParaRPr lang="nl-NL" dirty="0"/>
          </a:p>
        </p:txBody>
      </p:sp>
      <p:sp>
        <p:nvSpPr>
          <p:cNvPr id="3" name="Content Placeholder 2">
            <a:extLst>
              <a:ext uri="{FF2B5EF4-FFF2-40B4-BE49-F238E27FC236}">
                <a16:creationId xmlns:a16="http://schemas.microsoft.com/office/drawing/2014/main" id="{65FFA8EA-FC71-4DAA-91B9-C6A3E5051970}"/>
              </a:ext>
            </a:extLst>
          </p:cNvPr>
          <p:cNvSpPr>
            <a:spLocks noGrp="1"/>
          </p:cNvSpPr>
          <p:nvPr>
            <p:ph idx="1"/>
          </p:nvPr>
        </p:nvSpPr>
        <p:spPr/>
        <p:txBody>
          <a:bodyPr>
            <a:normAutofit/>
          </a:bodyPr>
          <a:lstStyle/>
          <a:p>
            <a:r>
              <a:rPr lang="en-US" sz="2400" dirty="0"/>
              <a:t>Is het </a:t>
            </a:r>
            <a:r>
              <a:rPr lang="en-US" sz="2400" dirty="0" err="1"/>
              <a:t>een</a:t>
            </a:r>
            <a:r>
              <a:rPr lang="en-US" sz="2400" dirty="0"/>
              <a:t> </a:t>
            </a:r>
            <a:r>
              <a:rPr lang="en-US" sz="2400" dirty="0" err="1"/>
              <a:t>goed</a:t>
            </a:r>
            <a:r>
              <a:rPr lang="en-US" sz="2400" dirty="0"/>
              <a:t> idee?</a:t>
            </a:r>
          </a:p>
          <a:p>
            <a:endParaRPr lang="en-US" sz="2400" dirty="0"/>
          </a:p>
          <a:p>
            <a:r>
              <a:rPr lang="en-US" sz="2400" dirty="0"/>
              <a:t>Is er </a:t>
            </a:r>
            <a:r>
              <a:rPr lang="en-US" sz="2400" dirty="0" err="1"/>
              <a:t>een</a:t>
            </a:r>
            <a:r>
              <a:rPr lang="en-US" sz="2400" dirty="0"/>
              <a:t> </a:t>
            </a:r>
            <a:r>
              <a:rPr lang="en-US" sz="2400" dirty="0" err="1"/>
              <a:t>probleem</a:t>
            </a:r>
            <a:r>
              <a:rPr lang="en-US" sz="2400" dirty="0"/>
              <a:t> </a:t>
            </a:r>
            <a:r>
              <a:rPr lang="en-US" sz="2400" dirty="0" err="1"/>
              <a:t>dat</a:t>
            </a:r>
            <a:r>
              <a:rPr lang="en-US" sz="2400" dirty="0"/>
              <a:t> er met </a:t>
            </a:r>
            <a:r>
              <a:rPr lang="en-US" sz="2400" dirty="0" err="1"/>
              <a:t>dit</a:t>
            </a:r>
            <a:r>
              <a:rPr lang="en-US" sz="2400" dirty="0"/>
              <a:t> idee </a:t>
            </a:r>
            <a:r>
              <a:rPr lang="en-US" sz="2400" dirty="0" err="1"/>
              <a:t>wordt</a:t>
            </a:r>
            <a:r>
              <a:rPr lang="en-US" sz="2400" dirty="0"/>
              <a:t> </a:t>
            </a:r>
            <a:r>
              <a:rPr lang="en-US" sz="2400" dirty="0" err="1"/>
              <a:t>opgelost</a:t>
            </a:r>
            <a:r>
              <a:rPr lang="en-US" sz="2400" dirty="0"/>
              <a:t>? </a:t>
            </a:r>
          </a:p>
          <a:p>
            <a:pPr marL="0" indent="0">
              <a:buNone/>
            </a:pPr>
            <a:endParaRPr lang="en-US" sz="2400" dirty="0"/>
          </a:p>
          <a:p>
            <a:r>
              <a:rPr lang="en-US" sz="2400" dirty="0"/>
              <a:t>Is het de </a:t>
            </a:r>
            <a:r>
              <a:rPr lang="en-US" sz="2400" dirty="0" err="1"/>
              <a:t>taak</a:t>
            </a:r>
            <a:r>
              <a:rPr lang="en-US" sz="2400" dirty="0"/>
              <a:t> van de </a:t>
            </a:r>
            <a:r>
              <a:rPr lang="en-US" sz="2400" dirty="0" err="1"/>
              <a:t>wetenschapper</a:t>
            </a:r>
            <a:r>
              <a:rPr lang="en-US" sz="2400" dirty="0"/>
              <a:t> om </a:t>
            </a:r>
            <a:r>
              <a:rPr lang="en-US" sz="2400" dirty="0" err="1"/>
              <a:t>zich</a:t>
            </a:r>
            <a:r>
              <a:rPr lang="en-US" sz="2400" dirty="0"/>
              <a:t> met </a:t>
            </a:r>
            <a:r>
              <a:rPr lang="en-US" sz="2400" dirty="0" err="1"/>
              <a:t>dit</a:t>
            </a:r>
            <a:r>
              <a:rPr lang="en-US" sz="2400" dirty="0"/>
              <a:t> </a:t>
            </a:r>
            <a:r>
              <a:rPr lang="en-US" sz="2400" dirty="0" err="1"/>
              <a:t>debat</a:t>
            </a:r>
            <a:r>
              <a:rPr lang="en-US" sz="2400" dirty="0"/>
              <a:t> </a:t>
            </a:r>
            <a:r>
              <a:rPr lang="en-US" sz="2400" dirty="0" err="1"/>
              <a:t>te</a:t>
            </a:r>
            <a:r>
              <a:rPr lang="en-US" sz="2400" dirty="0"/>
              <a:t> </a:t>
            </a:r>
            <a:r>
              <a:rPr lang="en-US" sz="2400" dirty="0" err="1"/>
              <a:t>bemoeien</a:t>
            </a:r>
            <a:r>
              <a:rPr lang="en-US" sz="2400" dirty="0"/>
              <a:t>. (</a:t>
            </a:r>
            <a:r>
              <a:rPr lang="en-US" sz="2400" dirty="0" err="1"/>
              <a:t>feiten</a:t>
            </a:r>
            <a:r>
              <a:rPr lang="en-US" sz="2400" dirty="0"/>
              <a:t> </a:t>
            </a:r>
            <a:r>
              <a:rPr lang="en-US" sz="2400" dirty="0" err="1"/>
              <a:t>leveren</a:t>
            </a:r>
            <a:r>
              <a:rPr lang="en-US" sz="2400" dirty="0"/>
              <a:t> // </a:t>
            </a:r>
            <a:r>
              <a:rPr lang="en-US" sz="2400" dirty="0" err="1"/>
              <a:t>actief</a:t>
            </a:r>
            <a:r>
              <a:rPr lang="en-US" sz="2400" dirty="0"/>
              <a:t> </a:t>
            </a:r>
            <a:r>
              <a:rPr lang="en-US" sz="2400" dirty="0" err="1"/>
              <a:t>uitspreken</a:t>
            </a:r>
            <a:r>
              <a:rPr lang="en-US" sz="2400" dirty="0"/>
              <a:t>)</a:t>
            </a:r>
            <a:endParaRPr lang="nl-NL" sz="2400" dirty="0"/>
          </a:p>
        </p:txBody>
      </p:sp>
    </p:spTree>
    <p:extLst>
      <p:ext uri="{BB962C8B-B14F-4D97-AF65-F5344CB8AC3E}">
        <p14:creationId xmlns:p14="http://schemas.microsoft.com/office/powerpoint/2010/main" val="3184312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A99D49A056264184370788F67F1CCD" ma:contentTypeVersion="7" ma:contentTypeDescription="Create a new document." ma:contentTypeScope="" ma:versionID="0ccf30edd876a1a7be61c628105dbc52">
  <xsd:schema xmlns:xsd="http://www.w3.org/2001/XMLSchema" xmlns:xs="http://www.w3.org/2001/XMLSchema" xmlns:p="http://schemas.microsoft.com/office/2006/metadata/properties" xmlns:ns2="cc3eaa2d-09ab-4d53-809c-5ab50126b147" xmlns:ns3="4b4a4e32-e92c-44d1-8ed5-97d438e76553" targetNamespace="http://schemas.microsoft.com/office/2006/metadata/properties" ma:root="true" ma:fieldsID="2cf4736126c6f5a259c56ccde970e1e9" ns2:_="" ns3:_="">
    <xsd:import namespace="cc3eaa2d-09ab-4d53-809c-5ab50126b147"/>
    <xsd:import namespace="4b4a4e32-e92c-44d1-8ed5-97d438e765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eaa2d-09ab-4d53-809c-5ab50126b1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4a4e32-e92c-44d1-8ed5-97d438e7655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B7D51D-E200-4D63-8C68-3657D3FE736B}">
  <ds:schemaRefs>
    <ds:schemaRef ds:uri="http://schemas.microsoft.com/sharepoint/v3/contenttype/forms"/>
  </ds:schemaRefs>
</ds:datastoreItem>
</file>

<file path=customXml/itemProps2.xml><?xml version="1.0" encoding="utf-8"?>
<ds:datastoreItem xmlns:ds="http://schemas.openxmlformats.org/officeDocument/2006/customXml" ds:itemID="{01AB36C3-850E-4EFD-93D8-9E8C4BE85D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eaa2d-09ab-4d53-809c-5ab50126b147"/>
    <ds:schemaRef ds:uri="4b4a4e32-e92c-44d1-8ed5-97d438e765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5BAF84-95E3-47C1-A845-0B70ADD46DC9}">
  <ds:schemaRefs>
    <ds:schemaRef ds:uri="http://schemas.openxmlformats.org/package/2006/metadata/core-properties"/>
    <ds:schemaRef ds:uri="http://purl.org/dc/elements/1.1/"/>
    <ds:schemaRef ds:uri="http://schemas.microsoft.com/office/2006/documentManagement/types"/>
    <ds:schemaRef ds:uri="cc3eaa2d-09ab-4d53-809c-5ab50126b147"/>
    <ds:schemaRef ds:uri="http://purl.org/dc/terms/"/>
    <ds:schemaRef ds:uri="http://www.w3.org/XML/1998/namespace"/>
    <ds:schemaRef ds:uri="4b4a4e32-e92c-44d1-8ed5-97d438e76553"/>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1420</Words>
  <Application>Microsoft Office PowerPoint</Application>
  <PresentationFormat>Widescreen</PresentationFormat>
  <Paragraphs>154</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Werkgroep 5 –De wetenschapper in gesprek</vt:lpstr>
      <vt:lpstr>Taak van de wetenschapper in maatschappelijke debatten</vt:lpstr>
      <vt:lpstr>‘Safe space’ richtlijnen voor een productieve werkgroep</vt:lpstr>
      <vt:lpstr>Casus kiezen</vt:lpstr>
      <vt:lpstr>Casus 1</vt:lpstr>
      <vt:lpstr>Casus 2</vt:lpstr>
      <vt:lpstr>Casus 3</vt:lpstr>
      <vt:lpstr>Casus 4</vt:lpstr>
      <vt:lpstr>Te behandelen vragen – individueel voorbereiden 5 minuten (schrijf het op!)</vt:lpstr>
      <vt:lpstr>Ronde 1: standpunten inventariseren</vt:lpstr>
      <vt:lpstr>Ronde 2: reacties verzamelen</vt:lpstr>
      <vt:lpstr>Ronde 3: Hoe kijk je er nu tegenaan? - individueel voorbereiden 5 minuten (schrijf het op!)</vt:lpstr>
      <vt:lpstr>Reflectie algemeen</vt:lpstr>
    </vt:vector>
  </TitlesOfParts>
  <Company>Utrecht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Cup, V.H. (Vera)</dc:creator>
  <cp:lastModifiedBy>Sandwijk, M.S. van (Myrthe)</cp:lastModifiedBy>
  <cp:revision>25</cp:revision>
  <dcterms:created xsi:type="dcterms:W3CDTF">2022-09-22T11:52:36Z</dcterms:created>
  <dcterms:modified xsi:type="dcterms:W3CDTF">2026-03-24T15:29:02Z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0x010100C7A99D49A056264184370788F67F1CCD</vt:lpwstr>
  </property>
</Properties>
</file>