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363" r:id="rId5"/>
    <p:sldId id="395" r:id="rId6"/>
    <p:sldId id="397" r:id="rId7"/>
    <p:sldId id="379" r:id="rId8"/>
    <p:sldId id="369" r:id="rId9"/>
    <p:sldId id="370" r:id="rId10"/>
    <p:sldId id="353" r:id="rId11"/>
    <p:sldId id="361" r:id="rId12"/>
    <p:sldId id="348" r:id="rId13"/>
    <p:sldId id="264" r:id="rId14"/>
    <p:sldId id="406" r:id="rId15"/>
    <p:sldId id="360" r:id="rId16"/>
    <p:sldId id="338" r:id="rId17"/>
    <p:sldId id="366" r:id="rId18"/>
    <p:sldId id="402" r:id="rId19"/>
    <p:sldId id="262" r:id="rId20"/>
    <p:sldId id="351" r:id="rId21"/>
    <p:sldId id="263" r:id="rId22"/>
    <p:sldId id="388" r:id="rId23"/>
    <p:sldId id="394" r:id="rId24"/>
    <p:sldId id="391" r:id="rId25"/>
    <p:sldId id="403" r:id="rId26"/>
    <p:sldId id="352" r:id="rId27"/>
    <p:sldId id="367" r:id="rId28"/>
    <p:sldId id="356" r:id="rId29"/>
    <p:sldId id="404" r:id="rId30"/>
    <p:sldId id="362" r:id="rId31"/>
    <p:sldId id="405" r:id="rId32"/>
    <p:sldId id="337" r:id="rId33"/>
    <p:sldId id="399" r:id="rId34"/>
    <p:sldId id="400" r:id="rId35"/>
    <p:sldId id="396" r:id="rId36"/>
    <p:sldId id="265" r:id="rId37"/>
    <p:sldId id="392" r:id="rId38"/>
    <p:sldId id="368" r:id="rId39"/>
    <p:sldId id="398"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50ADEF1-A9CF-9D7D-0B23-1FB6E89CAEEF}" name="Sadar Jovic, P. (Patricia)" initials="" userId="S::p.sadarjovic@uu.nl::6b3a60ce-e428-4ad9-95f0-edb3557e8c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DEFF"/>
    <a:srgbClr val="C1FFD2"/>
    <a:srgbClr val="C1CFFF"/>
    <a:srgbClr val="FFF1C1"/>
    <a:srgbClr val="FFC1EE"/>
    <a:srgbClr val="FE6F14"/>
    <a:srgbClr val="EEBC03"/>
    <a:srgbClr val="C31827"/>
    <a:srgbClr val="B58B0E"/>
    <a:srgbClr val="EFBD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D5CAE-BBDF-77D5-5673-894B1E610644}" v="382" dt="2026-01-08T11:22:19.199"/>
    <p1510:client id="{F7D674A7-39FD-0D95-55D2-784C1D398EAA}" v="300" dt="2026-01-08T11:00:08.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gra Grau, M. (Montserrat)" userId="S::m.dengragrau@students.uu.nl::da5e910a-54b2-4112-b94f-4ed63f3fb91f" providerId="AD" clId="Web-{C5D2839D-B0DA-C4FC-BD4C-C652EA9DDAA9}"/>
    <pc:docChg chg="delSld modSld sldOrd">
      <pc:chgData name="Dengra Grau, M. (Montserrat)" userId="S::m.dengragrau@students.uu.nl::da5e910a-54b2-4112-b94f-4ed63f3fb91f" providerId="AD" clId="Web-{C5D2839D-B0DA-C4FC-BD4C-C652EA9DDAA9}" dt="2025-12-16T21:07:26.049" v="128" actId="1076"/>
      <pc:docMkLst>
        <pc:docMk/>
      </pc:docMkLst>
      <pc:sldChg chg="modSp">
        <pc:chgData name="Dengra Grau, M. (Montserrat)" userId="S::m.dengragrau@students.uu.nl::da5e910a-54b2-4112-b94f-4ed63f3fb91f" providerId="AD" clId="Web-{C5D2839D-B0DA-C4FC-BD4C-C652EA9DDAA9}" dt="2025-12-16T21:04:48.328" v="124" actId="20577"/>
        <pc:sldMkLst>
          <pc:docMk/>
          <pc:sldMk cId="242507425" sldId="258"/>
        </pc:sldMkLst>
        <pc:spChg chg="mod">
          <ac:chgData name="Dengra Grau, M. (Montserrat)" userId="S::m.dengragrau@students.uu.nl::da5e910a-54b2-4112-b94f-4ed63f3fb91f" providerId="AD" clId="Web-{C5D2839D-B0DA-C4FC-BD4C-C652EA9DDAA9}" dt="2025-12-16T21:04:48.328" v="124" actId="20577"/>
          <ac:spMkLst>
            <pc:docMk/>
            <pc:sldMk cId="242507425" sldId="258"/>
            <ac:spMk id="3" creationId="{DA920ABB-277B-D99C-5F0F-E6CEAC17872D}"/>
          </ac:spMkLst>
        </pc:spChg>
      </pc:sldChg>
      <pc:sldChg chg="modSp">
        <pc:chgData name="Dengra Grau, M. (Montserrat)" userId="S::m.dengragrau@students.uu.nl::da5e910a-54b2-4112-b94f-4ed63f3fb91f" providerId="AD" clId="Web-{C5D2839D-B0DA-C4FC-BD4C-C652EA9DDAA9}" dt="2025-12-16T18:43:46.094" v="21" actId="20577"/>
        <pc:sldMkLst>
          <pc:docMk/>
          <pc:sldMk cId="2772783161" sldId="338"/>
        </pc:sldMkLst>
        <pc:spChg chg="mod">
          <ac:chgData name="Dengra Grau, M. (Montserrat)" userId="S::m.dengragrau@students.uu.nl::da5e910a-54b2-4112-b94f-4ed63f3fb91f" providerId="AD" clId="Web-{C5D2839D-B0DA-C4FC-BD4C-C652EA9DDAA9}" dt="2025-12-16T18:43:46.094" v="21" actId="20577"/>
          <ac:spMkLst>
            <pc:docMk/>
            <pc:sldMk cId="2772783161" sldId="338"/>
            <ac:spMk id="18" creationId="{61F1722D-68EC-3DF9-2A21-4B741864E65E}"/>
          </ac:spMkLst>
        </pc:spChg>
      </pc:sldChg>
      <pc:sldChg chg="modSp">
        <pc:chgData name="Dengra Grau, M. (Montserrat)" userId="S::m.dengragrau@students.uu.nl::da5e910a-54b2-4112-b94f-4ed63f3fb91f" providerId="AD" clId="Web-{C5D2839D-B0DA-C4FC-BD4C-C652EA9DDAA9}" dt="2025-12-16T21:07:26.049" v="128" actId="1076"/>
        <pc:sldMkLst>
          <pc:docMk/>
          <pc:sldMk cId="3443940544" sldId="348"/>
        </pc:sldMkLst>
        <pc:spChg chg="mod">
          <ac:chgData name="Dengra Grau, M. (Montserrat)" userId="S::m.dengragrau@students.uu.nl::da5e910a-54b2-4112-b94f-4ed63f3fb91f" providerId="AD" clId="Web-{C5D2839D-B0DA-C4FC-BD4C-C652EA9DDAA9}" dt="2025-12-16T21:07:26.049" v="128" actId="1076"/>
          <ac:spMkLst>
            <pc:docMk/>
            <pc:sldMk cId="3443940544" sldId="348"/>
            <ac:spMk id="2" creationId="{293FC265-9370-DB5E-3071-59E9BE7E2BDF}"/>
          </ac:spMkLst>
        </pc:spChg>
      </pc:sldChg>
      <pc:sldChg chg="addSp modSp">
        <pc:chgData name="Dengra Grau, M. (Montserrat)" userId="S::m.dengragrau@students.uu.nl::da5e910a-54b2-4112-b94f-4ed63f3fb91f" providerId="AD" clId="Web-{C5D2839D-B0DA-C4FC-BD4C-C652EA9DDAA9}" dt="2025-12-16T18:47:13.676" v="115" actId="1076"/>
        <pc:sldMkLst>
          <pc:docMk/>
          <pc:sldMk cId="3580451275" sldId="360"/>
        </pc:sldMkLst>
        <pc:spChg chg="add mod">
          <ac:chgData name="Dengra Grau, M. (Montserrat)" userId="S::m.dengragrau@students.uu.nl::da5e910a-54b2-4112-b94f-4ed63f3fb91f" providerId="AD" clId="Web-{C5D2839D-B0DA-C4FC-BD4C-C652EA9DDAA9}" dt="2025-12-16T18:47:13.676" v="115" actId="1076"/>
          <ac:spMkLst>
            <pc:docMk/>
            <pc:sldMk cId="3580451275" sldId="360"/>
            <ac:spMk id="2" creationId="{BD61A512-3CCA-D9F1-063D-28B061394A68}"/>
          </ac:spMkLst>
        </pc:spChg>
        <pc:spChg chg="mod">
          <ac:chgData name="Dengra Grau, M. (Montserrat)" userId="S::m.dengragrau@students.uu.nl::da5e910a-54b2-4112-b94f-4ed63f3fb91f" providerId="AD" clId="Web-{C5D2839D-B0DA-C4FC-BD4C-C652EA9DDAA9}" dt="2025-12-16T18:43:05.826" v="12" actId="1076"/>
          <ac:spMkLst>
            <pc:docMk/>
            <pc:sldMk cId="3580451275" sldId="360"/>
            <ac:spMk id="10" creationId="{4625E90F-99E5-BB70-7C41-A02C9255BCA4}"/>
          </ac:spMkLst>
        </pc:spChg>
        <pc:spChg chg="mod">
          <ac:chgData name="Dengra Grau, M. (Montserrat)" userId="S::m.dengragrau@students.uu.nl::da5e910a-54b2-4112-b94f-4ed63f3fb91f" providerId="AD" clId="Web-{C5D2839D-B0DA-C4FC-BD4C-C652EA9DDAA9}" dt="2025-12-16T18:46:53.348" v="108" actId="1076"/>
          <ac:spMkLst>
            <pc:docMk/>
            <pc:sldMk cId="3580451275" sldId="360"/>
            <ac:spMk id="13" creationId="{46E44E67-C535-616A-BC19-9F3CB1E9CEBC}"/>
          </ac:spMkLst>
        </pc:spChg>
      </pc:sldChg>
      <pc:sldChg chg="ord">
        <pc:chgData name="Dengra Grau, M. (Montserrat)" userId="S::m.dengragrau@students.uu.nl::da5e910a-54b2-4112-b94f-4ed63f3fb91f" providerId="AD" clId="Web-{C5D2839D-B0DA-C4FC-BD4C-C652EA9DDAA9}" dt="2025-12-16T18:34:48.382" v="1"/>
        <pc:sldMkLst>
          <pc:docMk/>
          <pc:sldMk cId="2472937909" sldId="367"/>
        </pc:sldMkLst>
      </pc:sldChg>
    </pc:docChg>
  </pc:docChgLst>
  <pc:docChgLst>
    <pc:chgData name="Dengra Grau, M. (Montserrat)" userId="S::m.dengragrau@students.uu.nl::da5e910a-54b2-4112-b94f-4ed63f3fb91f" providerId="AD" clId="Web-{87F62146-3D25-A911-F0D5-0E6AC445B3E8}"/>
    <pc:docChg chg="delSld modSld sldOrd">
      <pc:chgData name="Dengra Grau, M. (Montserrat)" userId="S::m.dengragrau@students.uu.nl::da5e910a-54b2-4112-b94f-4ed63f3fb91f" providerId="AD" clId="Web-{87F62146-3D25-A911-F0D5-0E6AC445B3E8}" dt="2025-12-16T18:34:56.905" v="10"/>
      <pc:docMkLst>
        <pc:docMk/>
      </pc:docMkLst>
      <pc:sldChg chg="ord">
        <pc:chgData name="Dengra Grau, M. (Montserrat)" userId="S::m.dengragrau@students.uu.nl::da5e910a-54b2-4112-b94f-4ed63f3fb91f" providerId="AD" clId="Web-{87F62146-3D25-A911-F0D5-0E6AC445B3E8}" dt="2025-12-16T18:34:56.905" v="10"/>
        <pc:sldMkLst>
          <pc:docMk/>
          <pc:sldMk cId="4227832622" sldId="404"/>
        </pc:sldMkLst>
      </pc:sldChg>
    </pc:docChg>
  </pc:docChgLst>
  <pc:docChgLst>
    <pc:chgData name="Dengra Grau, M. (Montserrat)" userId="S::m.dengragrau@students.uu.nl::da5e910a-54b2-4112-b94f-4ed63f3fb91f" providerId="AD" clId="Web-{E36D5CAE-BBDF-77D5-5673-894B1E610644}"/>
    <pc:docChg chg="modSld">
      <pc:chgData name="Dengra Grau, M. (Montserrat)" userId="S::m.dengragrau@students.uu.nl::da5e910a-54b2-4112-b94f-4ed63f3fb91f" providerId="AD" clId="Web-{E36D5CAE-BBDF-77D5-5673-894B1E610644}" dt="2026-01-08T11:22:19.199" v="275"/>
      <pc:docMkLst>
        <pc:docMk/>
      </pc:docMkLst>
      <pc:sldChg chg="addSp delSp modSp">
        <pc:chgData name="Dengra Grau, M. (Montserrat)" userId="S::m.dengragrau@students.uu.nl::da5e910a-54b2-4112-b94f-4ed63f3fb91f" providerId="AD" clId="Web-{E36D5CAE-BBDF-77D5-5673-894B1E610644}" dt="2026-01-08T11:22:19.199" v="275"/>
        <pc:sldMkLst>
          <pc:docMk/>
          <pc:sldMk cId="2750357136" sldId="392"/>
        </pc:sldMkLst>
        <pc:spChg chg="del mod">
          <ac:chgData name="Dengra Grau, M. (Montserrat)" userId="S::m.dengragrau@students.uu.nl::da5e910a-54b2-4112-b94f-4ed63f3fb91f" providerId="AD" clId="Web-{E36D5CAE-BBDF-77D5-5673-894B1E610644}" dt="2026-01-08T11:22:09.464" v="272"/>
          <ac:spMkLst>
            <pc:docMk/>
            <pc:sldMk cId="2750357136" sldId="392"/>
            <ac:spMk id="3" creationId="{B142F289-7913-415F-4549-D2FF4CC7A864}"/>
          </ac:spMkLst>
        </pc:spChg>
        <pc:spChg chg="add del mod">
          <ac:chgData name="Dengra Grau, M. (Montserrat)" userId="S::m.dengragrau@students.uu.nl::da5e910a-54b2-4112-b94f-4ed63f3fb91f" providerId="AD" clId="Web-{E36D5CAE-BBDF-77D5-5673-894B1E610644}" dt="2026-01-08T11:22:19.199" v="275"/>
          <ac:spMkLst>
            <pc:docMk/>
            <pc:sldMk cId="2750357136" sldId="392"/>
            <ac:spMk id="5" creationId="{FC05E485-01A6-02CE-58BA-C52A63ED2945}"/>
          </ac:spMkLst>
        </pc:spChg>
        <pc:spChg chg="add">
          <ac:chgData name="Dengra Grau, M. (Montserrat)" userId="S::m.dengragrau@students.uu.nl::da5e910a-54b2-4112-b94f-4ed63f3fb91f" providerId="AD" clId="Web-{E36D5CAE-BBDF-77D5-5673-894B1E610644}" dt="2026-01-08T11:22:12.042" v="273"/>
          <ac:spMkLst>
            <pc:docMk/>
            <pc:sldMk cId="2750357136" sldId="392"/>
            <ac:spMk id="6" creationId="{B142F289-7913-415F-4549-D2FF4CC7A864}"/>
          </ac:spMkLst>
        </pc:spChg>
      </pc:sldChg>
      <pc:sldChg chg="modSp">
        <pc:chgData name="Dengra Grau, M. (Montserrat)" userId="S::m.dengragrau@students.uu.nl::da5e910a-54b2-4112-b94f-4ed63f3fb91f" providerId="AD" clId="Web-{E36D5CAE-BBDF-77D5-5673-894B1E610644}" dt="2026-01-08T11:07:12.518" v="160"/>
        <pc:sldMkLst>
          <pc:docMk/>
          <pc:sldMk cId="1712212524" sldId="399"/>
        </pc:sldMkLst>
        <pc:graphicFrameChg chg="mod modGraphic">
          <ac:chgData name="Dengra Grau, M. (Montserrat)" userId="S::m.dengragrau@students.uu.nl::da5e910a-54b2-4112-b94f-4ed63f3fb91f" providerId="AD" clId="Web-{E36D5CAE-BBDF-77D5-5673-894B1E610644}" dt="2026-01-08T11:07:12.518" v="160"/>
          <ac:graphicFrameMkLst>
            <pc:docMk/>
            <pc:sldMk cId="1712212524" sldId="399"/>
            <ac:graphicFrameMk id="5" creationId="{C28CEDF6-F2BA-C69C-9475-B4C0F5FC76B7}"/>
          </ac:graphicFrameMkLst>
        </pc:graphicFrameChg>
      </pc:sldChg>
      <pc:sldChg chg="addSp delSp modSp">
        <pc:chgData name="Dengra Grau, M. (Montserrat)" userId="S::m.dengragrau@students.uu.nl::da5e910a-54b2-4112-b94f-4ed63f3fb91f" providerId="AD" clId="Web-{E36D5CAE-BBDF-77D5-5673-894B1E610644}" dt="2026-01-08T11:16:31.632" v="269" actId="20577"/>
        <pc:sldMkLst>
          <pc:docMk/>
          <pc:sldMk cId="1167255163" sldId="400"/>
        </pc:sldMkLst>
        <pc:spChg chg="add del mod">
          <ac:chgData name="Dengra Grau, M. (Montserrat)" userId="S::m.dengragrau@students.uu.nl::da5e910a-54b2-4112-b94f-4ed63f3fb91f" providerId="AD" clId="Web-{E36D5CAE-BBDF-77D5-5673-894B1E610644}" dt="2026-01-08T11:16:27.507" v="267" actId="1076"/>
          <ac:spMkLst>
            <pc:docMk/>
            <pc:sldMk cId="1167255163" sldId="400"/>
            <ac:spMk id="3" creationId="{021C653D-5FD7-B48A-C527-9147B18DE87A}"/>
          </ac:spMkLst>
        </pc:spChg>
        <pc:spChg chg="add del mod">
          <ac:chgData name="Dengra Grau, M. (Montserrat)" userId="S::m.dengragrau@students.uu.nl::da5e910a-54b2-4112-b94f-4ed63f3fb91f" providerId="AD" clId="Web-{E36D5CAE-BBDF-77D5-5673-894B1E610644}" dt="2026-01-08T11:13:54.363" v="164"/>
          <ac:spMkLst>
            <pc:docMk/>
            <pc:sldMk cId="1167255163" sldId="400"/>
            <ac:spMk id="6" creationId="{4E28683F-446E-68D9-B93A-66AD8C724B24}"/>
          </ac:spMkLst>
        </pc:spChg>
        <pc:spChg chg="add del">
          <ac:chgData name="Dengra Grau, M. (Montserrat)" userId="S::m.dengragrau@students.uu.nl::da5e910a-54b2-4112-b94f-4ed63f3fb91f" providerId="AD" clId="Web-{E36D5CAE-BBDF-77D5-5673-894B1E610644}" dt="2026-01-08T11:13:51.473" v="163"/>
          <ac:spMkLst>
            <pc:docMk/>
            <pc:sldMk cId="1167255163" sldId="400"/>
            <ac:spMk id="7" creationId="{78F68CF3-6C8B-9DC2-8274-7552CF4665BE}"/>
          </ac:spMkLst>
        </pc:spChg>
        <pc:spChg chg="mod">
          <ac:chgData name="Dengra Grau, M. (Montserrat)" userId="S::m.dengragrau@students.uu.nl::da5e910a-54b2-4112-b94f-4ed63f3fb91f" providerId="AD" clId="Web-{E36D5CAE-BBDF-77D5-5673-894B1E610644}" dt="2026-01-08T11:16:31.632" v="269" actId="20577"/>
          <ac:spMkLst>
            <pc:docMk/>
            <pc:sldMk cId="1167255163" sldId="400"/>
            <ac:spMk id="8" creationId="{F52EF7F6-3E8F-15CE-0A88-B2A692A78001}"/>
          </ac:spMkLst>
        </pc:spChg>
      </pc:sldChg>
    </pc:docChg>
  </pc:docChgLst>
  <pc:docChgLst>
    <pc:chgData name="Chytas, C. (Christos)" userId="S::c.chytas@uu.nl::3504f774-3699-4a87-b883-ba626f834f1e" providerId="AD" clId="Web-{D53D8141-ED11-7F17-FF7E-40856D6A3AC4}"/>
    <pc:docChg chg="modSld sldOrd">
      <pc:chgData name="Chytas, C. (Christos)" userId="S::c.chytas@uu.nl::3504f774-3699-4a87-b883-ba626f834f1e" providerId="AD" clId="Web-{D53D8141-ED11-7F17-FF7E-40856D6A3AC4}" dt="2025-12-17T11:48:53.235" v="198" actId="20577"/>
      <pc:docMkLst>
        <pc:docMk/>
      </pc:docMkLst>
      <pc:sldChg chg="modSp">
        <pc:chgData name="Chytas, C. (Christos)" userId="S::c.chytas@uu.nl::3504f774-3699-4a87-b883-ba626f834f1e" providerId="AD" clId="Web-{D53D8141-ED11-7F17-FF7E-40856D6A3AC4}" dt="2025-12-17T11:18:30.949" v="51" actId="20577"/>
        <pc:sldMkLst>
          <pc:docMk/>
          <pc:sldMk cId="242507425" sldId="258"/>
        </pc:sldMkLst>
        <pc:spChg chg="mod">
          <ac:chgData name="Chytas, C. (Christos)" userId="S::c.chytas@uu.nl::3504f774-3699-4a87-b883-ba626f834f1e" providerId="AD" clId="Web-{D53D8141-ED11-7F17-FF7E-40856D6A3AC4}" dt="2025-12-17T11:18:30.949" v="51" actId="20577"/>
          <ac:spMkLst>
            <pc:docMk/>
            <pc:sldMk cId="242507425" sldId="258"/>
            <ac:spMk id="3" creationId="{DA920ABB-277B-D99C-5F0F-E6CEAC17872D}"/>
          </ac:spMkLst>
        </pc:spChg>
      </pc:sldChg>
      <pc:sldChg chg="modSp">
        <pc:chgData name="Chytas, C. (Christos)" userId="S::c.chytas@uu.nl::3504f774-3699-4a87-b883-ba626f834f1e" providerId="AD" clId="Web-{D53D8141-ED11-7F17-FF7E-40856D6A3AC4}" dt="2025-12-17T11:31:26.541" v="123" actId="20577"/>
        <pc:sldMkLst>
          <pc:docMk/>
          <pc:sldMk cId="261869418" sldId="351"/>
        </pc:sldMkLst>
        <pc:spChg chg="mod">
          <ac:chgData name="Chytas, C. (Christos)" userId="S::c.chytas@uu.nl::3504f774-3699-4a87-b883-ba626f834f1e" providerId="AD" clId="Web-{D53D8141-ED11-7F17-FF7E-40856D6A3AC4}" dt="2025-12-17T11:31:26.541" v="123" actId="20577"/>
          <ac:spMkLst>
            <pc:docMk/>
            <pc:sldMk cId="261869418" sldId="351"/>
            <ac:spMk id="3" creationId="{EA19E125-A17D-BB79-996D-FF8A4848AC58}"/>
          </ac:spMkLst>
        </pc:spChg>
      </pc:sldChg>
      <pc:sldChg chg="modSp">
        <pc:chgData name="Chytas, C. (Christos)" userId="S::c.chytas@uu.nl::3504f774-3699-4a87-b883-ba626f834f1e" providerId="AD" clId="Web-{D53D8141-ED11-7F17-FF7E-40856D6A3AC4}" dt="2025-12-17T11:25:44.314" v="118" actId="20577"/>
        <pc:sldMkLst>
          <pc:docMk/>
          <pc:sldMk cId="1433655966" sldId="353"/>
        </pc:sldMkLst>
        <pc:spChg chg="mod">
          <ac:chgData name="Chytas, C. (Christos)" userId="S::c.chytas@uu.nl::3504f774-3699-4a87-b883-ba626f834f1e" providerId="AD" clId="Web-{D53D8141-ED11-7F17-FF7E-40856D6A3AC4}" dt="2025-12-17T11:25:44.314" v="118" actId="20577"/>
          <ac:spMkLst>
            <pc:docMk/>
            <pc:sldMk cId="1433655966" sldId="353"/>
            <ac:spMk id="2" creationId="{53958059-11CB-7B46-BFF5-A06A40858DEB}"/>
          </ac:spMkLst>
        </pc:spChg>
      </pc:sldChg>
      <pc:sldChg chg="modSp">
        <pc:chgData name="Chytas, C. (Christos)" userId="S::c.chytas@uu.nl::3504f774-3699-4a87-b883-ba626f834f1e" providerId="AD" clId="Web-{D53D8141-ED11-7F17-FF7E-40856D6A3AC4}" dt="2025-12-17T11:41:37.429" v="137" actId="20577"/>
        <pc:sldMkLst>
          <pc:docMk/>
          <pc:sldMk cId="4088000476" sldId="362"/>
        </pc:sldMkLst>
        <pc:spChg chg="mod">
          <ac:chgData name="Chytas, C. (Christos)" userId="S::c.chytas@uu.nl::3504f774-3699-4a87-b883-ba626f834f1e" providerId="AD" clId="Web-{D53D8141-ED11-7F17-FF7E-40856D6A3AC4}" dt="2025-12-17T11:41:37.429" v="137" actId="20577"/>
          <ac:spMkLst>
            <pc:docMk/>
            <pc:sldMk cId="4088000476" sldId="362"/>
            <ac:spMk id="3" creationId="{E302D05A-5B70-471E-7B55-85E751DB495D}"/>
          </ac:spMkLst>
        </pc:spChg>
      </pc:sldChg>
      <pc:sldChg chg="ord">
        <pc:chgData name="Chytas, C. (Christos)" userId="S::c.chytas@uu.nl::3504f774-3699-4a87-b883-ba626f834f1e" providerId="AD" clId="Web-{D53D8141-ED11-7F17-FF7E-40856D6A3AC4}" dt="2025-12-17T11:29:41.192" v="120"/>
        <pc:sldMkLst>
          <pc:docMk/>
          <pc:sldMk cId="2307488304" sldId="366"/>
        </pc:sldMkLst>
      </pc:sldChg>
      <pc:sldChg chg="modSp">
        <pc:chgData name="Chytas, C. (Christos)" userId="S::c.chytas@uu.nl::3504f774-3699-4a87-b883-ba626f834f1e" providerId="AD" clId="Web-{D53D8141-ED11-7F17-FF7E-40856D6A3AC4}" dt="2025-12-17T11:48:53.235" v="198" actId="20577"/>
        <pc:sldMkLst>
          <pc:docMk/>
          <pc:sldMk cId="2296256297" sldId="368"/>
        </pc:sldMkLst>
        <pc:spChg chg="mod">
          <ac:chgData name="Chytas, C. (Christos)" userId="S::c.chytas@uu.nl::3504f774-3699-4a87-b883-ba626f834f1e" providerId="AD" clId="Web-{D53D8141-ED11-7F17-FF7E-40856D6A3AC4}" dt="2025-12-17T11:48:53.235" v="198" actId="20577"/>
          <ac:spMkLst>
            <pc:docMk/>
            <pc:sldMk cId="2296256297" sldId="368"/>
            <ac:spMk id="3" creationId="{B46D42BB-AB6E-605D-9B36-B87B0565B0A6}"/>
          </ac:spMkLst>
        </pc:spChg>
      </pc:sldChg>
      <pc:sldChg chg="modSp">
        <pc:chgData name="Chytas, C. (Christos)" userId="S::c.chytas@uu.nl::3504f774-3699-4a87-b883-ba626f834f1e" providerId="AD" clId="Web-{D53D8141-ED11-7F17-FF7E-40856D6A3AC4}" dt="2025-12-17T11:48:41.141" v="187" actId="20577"/>
        <pc:sldMkLst>
          <pc:docMk/>
          <pc:sldMk cId="2750357136" sldId="392"/>
        </pc:sldMkLst>
        <pc:spChg chg="mod">
          <ac:chgData name="Chytas, C. (Christos)" userId="S::c.chytas@uu.nl::3504f774-3699-4a87-b883-ba626f834f1e" providerId="AD" clId="Web-{D53D8141-ED11-7F17-FF7E-40856D6A3AC4}" dt="2025-12-17T11:48:41.141" v="187" actId="20577"/>
          <ac:spMkLst>
            <pc:docMk/>
            <pc:sldMk cId="2750357136" sldId="392"/>
            <ac:spMk id="3" creationId="{B142F289-7913-415F-4549-D2FF4CC7A864}"/>
          </ac:spMkLst>
        </pc:spChg>
      </pc:sldChg>
      <pc:sldChg chg="modSp">
        <pc:chgData name="Chytas, C. (Christos)" userId="S::c.chytas@uu.nl::3504f774-3699-4a87-b883-ba626f834f1e" providerId="AD" clId="Web-{D53D8141-ED11-7F17-FF7E-40856D6A3AC4}" dt="2025-12-17T11:47:37.404" v="159" actId="20577"/>
        <pc:sldMkLst>
          <pc:docMk/>
          <pc:sldMk cId="1252647964" sldId="396"/>
        </pc:sldMkLst>
        <pc:spChg chg="mod">
          <ac:chgData name="Chytas, C. (Christos)" userId="S::c.chytas@uu.nl::3504f774-3699-4a87-b883-ba626f834f1e" providerId="AD" clId="Web-{D53D8141-ED11-7F17-FF7E-40856D6A3AC4}" dt="2025-12-17T11:47:37.404" v="159" actId="20577"/>
          <ac:spMkLst>
            <pc:docMk/>
            <pc:sldMk cId="1252647964" sldId="396"/>
            <ac:spMk id="3" creationId="{A977FA0F-9D02-EE73-E626-82782F48D908}"/>
          </ac:spMkLst>
        </pc:spChg>
      </pc:sldChg>
    </pc:docChg>
  </pc:docChgLst>
  <pc:docChgLst>
    <pc:chgData name="Dengra Grau, M. (Montserrat)" userId="S::m.dengragrau@students.uu.nl::da5e910a-54b2-4112-b94f-4ed63f3fb91f" providerId="AD" clId="Web-{A970CCB5-DF9F-CF41-4D72-4F16FCAF0729}"/>
    <pc:docChg chg="modSld sldOrd">
      <pc:chgData name="Dengra Grau, M. (Montserrat)" userId="S::m.dengragrau@students.uu.nl::da5e910a-54b2-4112-b94f-4ed63f3fb91f" providerId="AD" clId="Web-{A970CCB5-DF9F-CF41-4D72-4F16FCAF0729}" dt="2025-12-17T11:46:53.439" v="391" actId="20577"/>
      <pc:docMkLst>
        <pc:docMk/>
      </pc:docMkLst>
      <pc:sldChg chg="modSp">
        <pc:chgData name="Dengra Grau, M. (Montserrat)" userId="S::m.dengragrau@students.uu.nl::da5e910a-54b2-4112-b94f-4ed63f3fb91f" providerId="AD" clId="Web-{A970CCB5-DF9F-CF41-4D72-4F16FCAF0729}" dt="2025-12-17T11:18:32.460" v="10" actId="20577"/>
        <pc:sldMkLst>
          <pc:docMk/>
          <pc:sldMk cId="242507425" sldId="258"/>
        </pc:sldMkLst>
        <pc:spChg chg="mod">
          <ac:chgData name="Dengra Grau, M. (Montserrat)" userId="S::m.dengragrau@students.uu.nl::da5e910a-54b2-4112-b94f-4ed63f3fb91f" providerId="AD" clId="Web-{A970CCB5-DF9F-CF41-4D72-4F16FCAF0729}" dt="2025-12-17T11:18:32.460" v="10" actId="20577"/>
          <ac:spMkLst>
            <pc:docMk/>
            <pc:sldMk cId="242507425" sldId="258"/>
            <ac:spMk id="3" creationId="{DA920ABB-277B-D99C-5F0F-E6CEAC17872D}"/>
          </ac:spMkLst>
        </pc:spChg>
      </pc:sldChg>
      <pc:sldChg chg="addSp delSp modSp">
        <pc:chgData name="Dengra Grau, M. (Montserrat)" userId="S::m.dengragrau@students.uu.nl::da5e910a-54b2-4112-b94f-4ed63f3fb91f" providerId="AD" clId="Web-{A970CCB5-DF9F-CF41-4D72-4F16FCAF0729}" dt="2025-12-17T11:44:06.964" v="384" actId="20577"/>
        <pc:sldMkLst>
          <pc:docMk/>
          <pc:sldMk cId="2376687722" sldId="337"/>
        </pc:sldMkLst>
        <pc:spChg chg="mod">
          <ac:chgData name="Dengra Grau, M. (Montserrat)" userId="S::m.dengragrau@students.uu.nl::da5e910a-54b2-4112-b94f-4ed63f3fb91f" providerId="AD" clId="Web-{A970CCB5-DF9F-CF41-4D72-4F16FCAF0729}" dt="2025-12-17T11:43:06.478" v="364" actId="20577"/>
          <ac:spMkLst>
            <pc:docMk/>
            <pc:sldMk cId="2376687722" sldId="337"/>
            <ac:spMk id="17" creationId="{2E341775-B865-A7D9-F91B-3ABF47B39BC5}"/>
          </ac:spMkLst>
        </pc:spChg>
        <pc:graphicFrameChg chg="modGraphic">
          <ac:chgData name="Dengra Grau, M. (Montserrat)" userId="S::m.dengragrau@students.uu.nl::da5e910a-54b2-4112-b94f-4ed63f3fb91f" providerId="AD" clId="Web-{A970CCB5-DF9F-CF41-4D72-4F16FCAF0729}" dt="2025-12-17T11:44:06.964" v="384" actId="20577"/>
          <ac:graphicFrameMkLst>
            <pc:docMk/>
            <pc:sldMk cId="2376687722" sldId="337"/>
            <ac:graphicFrameMk id="4" creationId="{A44D2BED-F211-033B-CC78-8495824F2B54}"/>
          </ac:graphicFrameMkLst>
        </pc:graphicFrameChg>
      </pc:sldChg>
      <pc:sldChg chg="ord">
        <pc:chgData name="Dengra Grau, M. (Montserrat)" userId="S::m.dengragrau@students.uu.nl::da5e910a-54b2-4112-b94f-4ed63f3fb91f" providerId="AD" clId="Web-{A970CCB5-DF9F-CF41-4D72-4F16FCAF0729}" dt="2025-12-17T11:29:02.597" v="83"/>
        <pc:sldMkLst>
          <pc:docMk/>
          <pc:sldMk cId="2772783161" sldId="338"/>
        </pc:sldMkLst>
      </pc:sldChg>
      <pc:sldChg chg="modSp">
        <pc:chgData name="Dengra Grau, M. (Montserrat)" userId="S::m.dengragrau@students.uu.nl::da5e910a-54b2-4112-b94f-4ed63f3fb91f" providerId="AD" clId="Web-{A970CCB5-DF9F-CF41-4D72-4F16FCAF0729}" dt="2025-12-17T11:31:12.147" v="146" actId="20577"/>
        <pc:sldMkLst>
          <pc:docMk/>
          <pc:sldMk cId="261869418" sldId="351"/>
        </pc:sldMkLst>
        <pc:spChg chg="mod">
          <ac:chgData name="Dengra Grau, M. (Montserrat)" userId="S::m.dengragrau@students.uu.nl::da5e910a-54b2-4112-b94f-4ed63f3fb91f" providerId="AD" clId="Web-{A970CCB5-DF9F-CF41-4D72-4F16FCAF0729}" dt="2025-12-17T11:31:12.147" v="146" actId="20577"/>
          <ac:spMkLst>
            <pc:docMk/>
            <pc:sldMk cId="261869418" sldId="351"/>
            <ac:spMk id="3" creationId="{EA19E125-A17D-BB79-996D-FF8A4848AC58}"/>
          </ac:spMkLst>
        </pc:spChg>
      </pc:sldChg>
      <pc:sldChg chg="modSp">
        <pc:chgData name="Dengra Grau, M. (Montserrat)" userId="S::m.dengragrau@students.uu.nl::da5e910a-54b2-4112-b94f-4ed63f3fb91f" providerId="AD" clId="Web-{A970CCB5-DF9F-CF41-4D72-4F16FCAF0729}" dt="2025-12-17T11:25:32.858" v="56" actId="20577"/>
        <pc:sldMkLst>
          <pc:docMk/>
          <pc:sldMk cId="1433655966" sldId="353"/>
        </pc:sldMkLst>
        <pc:spChg chg="mod">
          <ac:chgData name="Dengra Grau, M. (Montserrat)" userId="S::m.dengragrau@students.uu.nl::da5e910a-54b2-4112-b94f-4ed63f3fb91f" providerId="AD" clId="Web-{A970CCB5-DF9F-CF41-4D72-4F16FCAF0729}" dt="2025-12-17T11:25:32.858" v="56" actId="20577"/>
          <ac:spMkLst>
            <pc:docMk/>
            <pc:sldMk cId="1433655966" sldId="353"/>
            <ac:spMk id="2" creationId="{53958059-11CB-7B46-BFF5-A06A40858DEB}"/>
          </ac:spMkLst>
        </pc:spChg>
      </pc:sldChg>
      <pc:sldChg chg="modSp">
        <pc:chgData name="Dengra Grau, M. (Montserrat)" userId="S::m.dengragrau@students.uu.nl::da5e910a-54b2-4112-b94f-4ed63f3fb91f" providerId="AD" clId="Web-{A970CCB5-DF9F-CF41-4D72-4F16FCAF0729}" dt="2025-12-17T11:27:25.611" v="82" actId="20577"/>
        <pc:sldMkLst>
          <pc:docMk/>
          <pc:sldMk cId="4100642918" sldId="361"/>
        </pc:sldMkLst>
        <pc:spChg chg="mod">
          <ac:chgData name="Dengra Grau, M. (Montserrat)" userId="S::m.dengragrau@students.uu.nl::da5e910a-54b2-4112-b94f-4ed63f3fb91f" providerId="AD" clId="Web-{A970CCB5-DF9F-CF41-4D72-4F16FCAF0729}" dt="2025-12-17T11:27:25.611" v="82" actId="20577"/>
          <ac:spMkLst>
            <pc:docMk/>
            <pc:sldMk cId="4100642918" sldId="361"/>
            <ac:spMk id="3" creationId="{AF8FB947-5421-A03E-5F4C-D9E8E2DE0240}"/>
          </ac:spMkLst>
        </pc:spChg>
      </pc:sldChg>
      <pc:sldChg chg="modSp">
        <pc:chgData name="Dengra Grau, M. (Montserrat)" userId="S::m.dengragrau@students.uu.nl::da5e910a-54b2-4112-b94f-4ed63f3fb91f" providerId="AD" clId="Web-{A970CCB5-DF9F-CF41-4D72-4F16FCAF0729}" dt="2025-12-17T11:41:25.460" v="346" actId="20577"/>
        <pc:sldMkLst>
          <pc:docMk/>
          <pc:sldMk cId="4088000476" sldId="362"/>
        </pc:sldMkLst>
        <pc:spChg chg="mod">
          <ac:chgData name="Dengra Grau, M. (Montserrat)" userId="S::m.dengragrau@students.uu.nl::da5e910a-54b2-4112-b94f-4ed63f3fb91f" providerId="AD" clId="Web-{A970CCB5-DF9F-CF41-4D72-4F16FCAF0729}" dt="2025-12-17T11:41:25.460" v="346" actId="20577"/>
          <ac:spMkLst>
            <pc:docMk/>
            <pc:sldMk cId="4088000476" sldId="362"/>
            <ac:spMk id="3" creationId="{E302D05A-5B70-471E-7B55-85E751DB495D}"/>
          </ac:spMkLst>
        </pc:spChg>
      </pc:sldChg>
      <pc:sldChg chg="modSp">
        <pc:chgData name="Dengra Grau, M. (Montserrat)" userId="S::m.dengragrau@students.uu.nl::da5e910a-54b2-4112-b94f-4ed63f3fb91f" providerId="AD" clId="Web-{A970CCB5-DF9F-CF41-4D72-4F16FCAF0729}" dt="2025-12-17T11:46:53.439" v="391" actId="20577"/>
        <pc:sldMkLst>
          <pc:docMk/>
          <pc:sldMk cId="1252647964" sldId="396"/>
        </pc:sldMkLst>
        <pc:spChg chg="mod">
          <ac:chgData name="Dengra Grau, M. (Montserrat)" userId="S::m.dengragrau@students.uu.nl::da5e910a-54b2-4112-b94f-4ed63f3fb91f" providerId="AD" clId="Web-{A970CCB5-DF9F-CF41-4D72-4F16FCAF0729}" dt="2025-12-17T11:46:53.439" v="391" actId="20577"/>
          <ac:spMkLst>
            <pc:docMk/>
            <pc:sldMk cId="1252647964" sldId="396"/>
            <ac:spMk id="3" creationId="{A977FA0F-9D02-EE73-E626-82782F48D908}"/>
          </ac:spMkLst>
        </pc:spChg>
      </pc:sldChg>
      <pc:sldChg chg="modSp">
        <pc:chgData name="Dengra Grau, M. (Montserrat)" userId="S::m.dengragrau@students.uu.nl::da5e910a-54b2-4112-b94f-4ed63f3fb91f" providerId="AD" clId="Web-{A970CCB5-DF9F-CF41-4D72-4F16FCAF0729}" dt="2025-12-17T11:46:00.031" v="387" actId="20577"/>
        <pc:sldMkLst>
          <pc:docMk/>
          <pc:sldMk cId="1167255163" sldId="400"/>
        </pc:sldMkLst>
        <pc:spChg chg="mod">
          <ac:chgData name="Dengra Grau, M. (Montserrat)" userId="S::m.dengragrau@students.uu.nl::da5e910a-54b2-4112-b94f-4ed63f3fb91f" providerId="AD" clId="Web-{A970CCB5-DF9F-CF41-4D72-4F16FCAF0729}" dt="2025-12-17T11:46:00.031" v="387" actId="20577"/>
          <ac:spMkLst>
            <pc:docMk/>
            <pc:sldMk cId="1167255163" sldId="400"/>
            <ac:spMk id="8" creationId="{F52EF7F6-3E8F-15CE-0A88-B2A692A78001}"/>
          </ac:spMkLst>
        </pc:spChg>
      </pc:sldChg>
      <pc:sldChg chg="modSp">
        <pc:chgData name="Dengra Grau, M. (Montserrat)" userId="S::m.dengragrau@students.uu.nl::da5e910a-54b2-4112-b94f-4ed63f3fb91f" providerId="AD" clId="Web-{A970CCB5-DF9F-CF41-4D72-4F16FCAF0729}" dt="2025-12-17T11:30:17.755" v="114"/>
        <pc:sldMkLst>
          <pc:docMk/>
          <pc:sldMk cId="742723251" sldId="402"/>
        </pc:sldMkLst>
        <pc:spChg chg="mod">
          <ac:chgData name="Dengra Grau, M. (Montserrat)" userId="S::m.dengragrau@students.uu.nl::da5e910a-54b2-4112-b94f-4ed63f3fb91f" providerId="AD" clId="Web-{A970CCB5-DF9F-CF41-4D72-4F16FCAF0729}" dt="2025-12-17T11:30:17.755" v="114"/>
          <ac:spMkLst>
            <pc:docMk/>
            <pc:sldMk cId="742723251" sldId="402"/>
            <ac:spMk id="10" creationId="{A95B4FE5-E293-BA19-C771-81CB37930402}"/>
          </ac:spMkLst>
        </pc:spChg>
      </pc:sldChg>
    </pc:docChg>
  </pc:docChgLst>
  <pc:docChgLst>
    <pc:chgData name="Dengra Grau, M. (Montserrat)" userId="S::m.dengragrau@students.uu.nl::da5e910a-54b2-4112-b94f-4ed63f3fb91f" providerId="AD" clId="Web-{F7D674A7-39FD-0D95-55D2-784C1D398EAA}"/>
    <pc:docChg chg="addSld delSld modSld sldOrd">
      <pc:chgData name="Dengra Grau, M. (Montserrat)" userId="S::m.dengragrau@students.uu.nl::da5e910a-54b2-4112-b94f-4ed63f3fb91f" providerId="AD" clId="Web-{F7D674A7-39FD-0D95-55D2-784C1D398EAA}" dt="2026-01-08T11:00:05.554" v="231"/>
      <pc:docMkLst>
        <pc:docMk/>
      </pc:docMkLst>
      <pc:sldChg chg="modSp">
        <pc:chgData name="Dengra Grau, M. (Montserrat)" userId="S::m.dengragrau@students.uu.nl::da5e910a-54b2-4112-b94f-4ed63f3fb91f" providerId="AD" clId="Web-{F7D674A7-39FD-0D95-55D2-784C1D398EAA}" dt="2026-01-08T10:28:26.016" v="4" actId="20577"/>
        <pc:sldMkLst>
          <pc:docMk/>
          <pc:sldMk cId="242507425" sldId="258"/>
        </pc:sldMkLst>
        <pc:spChg chg="mod">
          <ac:chgData name="Dengra Grau, M. (Montserrat)" userId="S::m.dengragrau@students.uu.nl::da5e910a-54b2-4112-b94f-4ed63f3fb91f" providerId="AD" clId="Web-{F7D674A7-39FD-0D95-55D2-784C1D398EAA}" dt="2026-01-08T10:28:26.016" v="4" actId="20577"/>
          <ac:spMkLst>
            <pc:docMk/>
            <pc:sldMk cId="242507425" sldId="258"/>
            <ac:spMk id="3" creationId="{DA920ABB-277B-D99C-5F0F-E6CEAC17872D}"/>
          </ac:spMkLst>
        </pc:spChg>
      </pc:sldChg>
      <pc:sldChg chg="add">
        <pc:chgData name="Dengra Grau, M. (Montserrat)" userId="S::m.dengragrau@students.uu.nl::da5e910a-54b2-4112-b94f-4ed63f3fb91f" providerId="AD" clId="Web-{F7D674A7-39FD-0D95-55D2-784C1D398EAA}" dt="2026-01-08T10:45:39.041" v="92"/>
        <pc:sldMkLst>
          <pc:docMk/>
          <pc:sldMk cId="2231802566" sldId="264"/>
        </pc:sldMkLst>
      </pc:sldChg>
      <pc:sldChg chg="ord">
        <pc:chgData name="Dengra Grau, M. (Montserrat)" userId="S::m.dengragrau@students.uu.nl::da5e910a-54b2-4112-b94f-4ed63f3fb91f" providerId="AD" clId="Web-{F7D674A7-39FD-0D95-55D2-784C1D398EAA}" dt="2026-01-08T10:46:08.776" v="95"/>
        <pc:sldMkLst>
          <pc:docMk/>
          <pc:sldMk cId="2772783161" sldId="338"/>
        </pc:sldMkLst>
      </pc:sldChg>
      <pc:sldChg chg="modSp add del">
        <pc:chgData name="Dengra Grau, M. (Montserrat)" userId="S::m.dengragrau@students.uu.nl::da5e910a-54b2-4112-b94f-4ed63f3fb91f" providerId="AD" clId="Web-{F7D674A7-39FD-0D95-55D2-784C1D398EAA}" dt="2026-01-08T10:45:15.368" v="91" actId="20577"/>
        <pc:sldMkLst>
          <pc:docMk/>
          <pc:sldMk cId="3443940544" sldId="348"/>
        </pc:sldMkLst>
        <pc:spChg chg="mod">
          <ac:chgData name="Dengra Grau, M. (Montserrat)" userId="S::m.dengragrau@students.uu.nl::da5e910a-54b2-4112-b94f-4ed63f3fb91f" providerId="AD" clId="Web-{F7D674A7-39FD-0D95-55D2-784C1D398EAA}" dt="2026-01-08T10:45:15.368" v="91" actId="20577"/>
          <ac:spMkLst>
            <pc:docMk/>
            <pc:sldMk cId="3443940544" sldId="348"/>
            <ac:spMk id="2" creationId="{293FC265-9370-DB5E-3071-59E9BE7E2BDF}"/>
          </ac:spMkLst>
        </pc:spChg>
      </pc:sldChg>
      <pc:sldChg chg="addSp delSp modSp">
        <pc:chgData name="Dengra Grau, M. (Montserrat)" userId="S::m.dengragrau@students.uu.nl::da5e910a-54b2-4112-b94f-4ed63f3fb91f" providerId="AD" clId="Web-{F7D674A7-39FD-0D95-55D2-784C1D398EAA}" dt="2026-01-08T10:41:33.690" v="73" actId="1076"/>
        <pc:sldMkLst>
          <pc:docMk/>
          <pc:sldMk cId="1433655966" sldId="353"/>
        </pc:sldMkLst>
        <pc:spChg chg="mod">
          <ac:chgData name="Dengra Grau, M. (Montserrat)" userId="S::m.dengragrau@students.uu.nl::da5e910a-54b2-4112-b94f-4ed63f3fb91f" providerId="AD" clId="Web-{F7D674A7-39FD-0D95-55D2-784C1D398EAA}" dt="2026-01-08T10:41:14.659" v="70" actId="1076"/>
          <ac:spMkLst>
            <pc:docMk/>
            <pc:sldMk cId="1433655966" sldId="353"/>
            <ac:spMk id="4" creationId="{48EEC056-CCA9-0953-6DCC-559791EBF6B3}"/>
          </ac:spMkLst>
        </pc:spChg>
        <pc:graphicFrameChg chg="add mod">
          <ac:chgData name="Dengra Grau, M. (Montserrat)" userId="S::m.dengragrau@students.uu.nl::da5e910a-54b2-4112-b94f-4ed63f3fb91f" providerId="AD" clId="Web-{F7D674A7-39FD-0D95-55D2-784C1D398EAA}" dt="2026-01-08T10:41:33.690" v="73" actId="1076"/>
          <ac:graphicFrameMkLst>
            <pc:docMk/>
            <pc:sldMk cId="1433655966" sldId="353"/>
            <ac:graphicFrameMk id="5" creationId="{A7A8E923-1883-6F24-5020-94E8651523E5}"/>
          </ac:graphicFrameMkLst>
        </pc:graphicFrameChg>
        <pc:graphicFrameChg chg="del mod modGraphic">
          <ac:chgData name="Dengra Grau, M. (Montserrat)" userId="S::m.dengragrau@students.uu.nl::da5e910a-54b2-4112-b94f-4ed63f3fb91f" providerId="AD" clId="Web-{F7D674A7-39FD-0D95-55D2-784C1D398EAA}" dt="2026-01-08T10:41:17.424" v="71"/>
          <ac:graphicFrameMkLst>
            <pc:docMk/>
            <pc:sldMk cId="1433655966" sldId="353"/>
            <ac:graphicFrameMk id="6" creationId="{273B4593-B04E-6CC3-37D9-0A21629FE532}"/>
          </ac:graphicFrameMkLst>
        </pc:graphicFrameChg>
      </pc:sldChg>
      <pc:sldChg chg="ord">
        <pc:chgData name="Dengra Grau, M. (Montserrat)" userId="S::m.dengragrau@students.uu.nl::da5e910a-54b2-4112-b94f-4ed63f3fb91f" providerId="AD" clId="Web-{F7D674A7-39FD-0D95-55D2-784C1D398EAA}" dt="2026-01-08T10:46:02.713" v="94"/>
        <pc:sldMkLst>
          <pc:docMk/>
          <pc:sldMk cId="3580451275" sldId="360"/>
        </pc:sldMkLst>
      </pc:sldChg>
      <pc:sldChg chg="modSp">
        <pc:chgData name="Dengra Grau, M. (Montserrat)" userId="S::m.dengragrau@students.uu.nl::da5e910a-54b2-4112-b94f-4ed63f3fb91f" providerId="AD" clId="Web-{F7D674A7-39FD-0D95-55D2-784C1D398EAA}" dt="2026-01-08T10:42:23.956" v="75" actId="20577"/>
        <pc:sldMkLst>
          <pc:docMk/>
          <pc:sldMk cId="4100642918" sldId="361"/>
        </pc:sldMkLst>
        <pc:spChg chg="mod">
          <ac:chgData name="Dengra Grau, M. (Montserrat)" userId="S::m.dengragrau@students.uu.nl::da5e910a-54b2-4112-b94f-4ed63f3fb91f" providerId="AD" clId="Web-{F7D674A7-39FD-0D95-55D2-784C1D398EAA}" dt="2026-01-08T10:42:23.956" v="75" actId="20577"/>
          <ac:spMkLst>
            <pc:docMk/>
            <pc:sldMk cId="4100642918" sldId="361"/>
            <ac:spMk id="3" creationId="{AF8FB947-5421-A03E-5F4C-D9E8E2DE0240}"/>
          </ac:spMkLst>
        </pc:spChg>
      </pc:sldChg>
      <pc:sldChg chg="modSp">
        <pc:chgData name="Dengra Grau, M. (Montserrat)" userId="S::m.dengragrau@students.uu.nl::da5e910a-54b2-4112-b94f-4ed63f3fb91f" providerId="AD" clId="Web-{F7D674A7-39FD-0D95-55D2-784C1D398EAA}" dt="2026-01-08T10:49:17.660" v="98" actId="20577"/>
        <pc:sldMkLst>
          <pc:docMk/>
          <pc:sldMk cId="2472937909" sldId="367"/>
        </pc:sldMkLst>
        <pc:spChg chg="mod">
          <ac:chgData name="Dengra Grau, M. (Montserrat)" userId="S::m.dengragrau@students.uu.nl::da5e910a-54b2-4112-b94f-4ed63f3fb91f" providerId="AD" clId="Web-{F7D674A7-39FD-0D95-55D2-784C1D398EAA}" dt="2026-01-08T10:49:17.660" v="98" actId="20577"/>
          <ac:spMkLst>
            <pc:docMk/>
            <pc:sldMk cId="2472937909" sldId="367"/>
            <ac:spMk id="2" creationId="{AC021CFA-5731-A2D3-F1BD-06B1F263A3B7}"/>
          </ac:spMkLst>
        </pc:spChg>
      </pc:sldChg>
      <pc:sldChg chg="addSp delSp modSp">
        <pc:chgData name="Dengra Grau, M. (Montserrat)" userId="S::m.dengragrau@students.uu.nl::da5e910a-54b2-4112-b94f-4ed63f3fb91f" providerId="AD" clId="Web-{F7D674A7-39FD-0D95-55D2-784C1D398EAA}" dt="2026-01-08T10:39:48.392" v="64" actId="20577"/>
        <pc:sldMkLst>
          <pc:docMk/>
          <pc:sldMk cId="2021292886" sldId="379"/>
        </pc:sldMkLst>
        <pc:spChg chg="mod">
          <ac:chgData name="Dengra Grau, M. (Montserrat)" userId="S::m.dengragrau@students.uu.nl::da5e910a-54b2-4112-b94f-4ed63f3fb91f" providerId="AD" clId="Web-{F7D674A7-39FD-0D95-55D2-784C1D398EAA}" dt="2026-01-08T10:32:49.176" v="7" actId="20577"/>
          <ac:spMkLst>
            <pc:docMk/>
            <pc:sldMk cId="2021292886" sldId="379"/>
            <ac:spMk id="3" creationId="{83981FF7-8299-CDD9-F351-2A6A903D2553}"/>
          </ac:spMkLst>
        </pc:spChg>
        <pc:spChg chg="add del">
          <ac:chgData name="Dengra Grau, M. (Montserrat)" userId="S::m.dengragrau@students.uu.nl::da5e910a-54b2-4112-b94f-4ed63f3fb91f" providerId="AD" clId="Web-{F7D674A7-39FD-0D95-55D2-784C1D398EAA}" dt="2026-01-08T10:38:11.281" v="13"/>
          <ac:spMkLst>
            <pc:docMk/>
            <pc:sldMk cId="2021292886" sldId="379"/>
            <ac:spMk id="4" creationId="{FEC1CB03-BCCF-CC85-0901-794C71D1C472}"/>
          </ac:spMkLst>
        </pc:spChg>
        <pc:spChg chg="del mod">
          <ac:chgData name="Dengra Grau, M. (Montserrat)" userId="S::m.dengragrau@students.uu.nl::da5e910a-54b2-4112-b94f-4ed63f3fb91f" providerId="AD" clId="Web-{F7D674A7-39FD-0D95-55D2-784C1D398EAA}" dt="2026-01-08T10:38:21.453" v="17"/>
          <ac:spMkLst>
            <pc:docMk/>
            <pc:sldMk cId="2021292886" sldId="379"/>
            <ac:spMk id="5" creationId="{FEC1CB03-BCCF-CC85-0901-794C71D1C472}"/>
          </ac:spMkLst>
        </pc:spChg>
        <pc:spChg chg="add mod">
          <ac:chgData name="Dengra Grau, M. (Montserrat)" userId="S::m.dengragrau@students.uu.nl::da5e910a-54b2-4112-b94f-4ed63f3fb91f" providerId="AD" clId="Web-{F7D674A7-39FD-0D95-55D2-784C1D398EAA}" dt="2026-01-08T10:38:34.984" v="19" actId="1076"/>
          <ac:spMkLst>
            <pc:docMk/>
            <pc:sldMk cId="2021292886" sldId="379"/>
            <ac:spMk id="6" creationId="{9B6FC8D3-7833-4621-61B3-A2FFE2B074BA}"/>
          </ac:spMkLst>
        </pc:spChg>
        <pc:spChg chg="add del mod">
          <ac:chgData name="Dengra Grau, M. (Montserrat)" userId="S::m.dengragrau@students.uu.nl::da5e910a-54b2-4112-b94f-4ed63f3fb91f" providerId="AD" clId="Web-{F7D674A7-39FD-0D95-55D2-784C1D398EAA}" dt="2026-01-08T10:38:25.546" v="18"/>
          <ac:spMkLst>
            <pc:docMk/>
            <pc:sldMk cId="2021292886" sldId="379"/>
            <ac:spMk id="8" creationId="{34DA1A75-8FD4-7C21-5E75-990478A69F6E}"/>
          </ac:spMkLst>
        </pc:spChg>
        <pc:spChg chg="add mod">
          <ac:chgData name="Dengra Grau, M. (Montserrat)" userId="S::m.dengragrau@students.uu.nl::da5e910a-54b2-4112-b94f-4ed63f3fb91f" providerId="AD" clId="Web-{F7D674A7-39FD-0D95-55D2-784C1D398EAA}" dt="2026-01-08T10:39:48.392" v="64" actId="20577"/>
          <ac:spMkLst>
            <pc:docMk/>
            <pc:sldMk cId="2021292886" sldId="379"/>
            <ac:spMk id="9" creationId="{929E8786-C0CC-E905-3544-FFD3333C39E6}"/>
          </ac:spMkLst>
        </pc:spChg>
      </pc:sldChg>
      <pc:sldChg chg="add">
        <pc:chgData name="Dengra Grau, M. (Montserrat)" userId="S::m.dengragrau@students.uu.nl::da5e910a-54b2-4112-b94f-4ed63f3fb91f" providerId="AD" clId="Web-{F7D674A7-39FD-0D95-55D2-784C1D398EAA}" dt="2026-01-08T10:47:54.983" v="96"/>
        <pc:sldMkLst>
          <pc:docMk/>
          <pc:sldMk cId="3663016306" sldId="391"/>
        </pc:sldMkLst>
      </pc:sldChg>
      <pc:sldChg chg="addSp delSp modSp">
        <pc:chgData name="Dengra Grau, M. (Montserrat)" userId="S::m.dengragrau@students.uu.nl::da5e910a-54b2-4112-b94f-4ed63f3fb91f" providerId="AD" clId="Web-{F7D674A7-39FD-0D95-55D2-784C1D398EAA}" dt="2026-01-08T11:00:05.554" v="231"/>
        <pc:sldMkLst>
          <pc:docMk/>
          <pc:sldMk cId="1712212524" sldId="399"/>
        </pc:sldMkLst>
        <pc:spChg chg="mod">
          <ac:chgData name="Dengra Grau, M. (Montserrat)" userId="S::m.dengragrau@students.uu.nl::da5e910a-54b2-4112-b94f-4ed63f3fb91f" providerId="AD" clId="Web-{F7D674A7-39FD-0D95-55D2-784C1D398EAA}" dt="2026-01-08T11:00:01.679" v="230" actId="1076"/>
          <ac:spMkLst>
            <pc:docMk/>
            <pc:sldMk cId="1712212524" sldId="399"/>
            <ac:spMk id="3" creationId="{D90FE1BC-9E93-57D1-69CA-77BE857F60FB}"/>
          </ac:spMkLst>
        </pc:spChg>
        <pc:graphicFrameChg chg="add mod modGraphic">
          <ac:chgData name="Dengra Grau, M. (Montserrat)" userId="S::m.dengragrau@students.uu.nl::da5e910a-54b2-4112-b94f-4ed63f3fb91f" providerId="AD" clId="Web-{F7D674A7-39FD-0D95-55D2-784C1D398EAA}" dt="2026-01-08T11:00:05.554" v="231"/>
          <ac:graphicFrameMkLst>
            <pc:docMk/>
            <pc:sldMk cId="1712212524" sldId="399"/>
            <ac:graphicFrameMk id="5" creationId="{C28CEDF6-F2BA-C69C-9475-B4C0F5FC76B7}"/>
          </ac:graphicFrameMkLst>
        </pc:graphicFrameChg>
        <pc:picChg chg="del">
          <ac:chgData name="Dengra Grau, M. (Montserrat)" userId="S::m.dengragrau@students.uu.nl::da5e910a-54b2-4112-b94f-4ed63f3fb91f" providerId="AD" clId="Web-{F7D674A7-39FD-0D95-55D2-784C1D398EAA}" dt="2026-01-08T10:56:56.904" v="108"/>
          <ac:picMkLst>
            <pc:docMk/>
            <pc:sldMk cId="1712212524" sldId="399"/>
            <ac:picMk id="4" creationId="{34573407-3CD3-8F43-95E9-6F9595335350}"/>
          </ac:picMkLst>
        </pc:picChg>
      </pc:sldChg>
      <pc:sldChg chg="modSp">
        <pc:chgData name="Dengra Grau, M. (Montserrat)" userId="S::m.dengragrau@students.uu.nl::da5e910a-54b2-4112-b94f-4ed63f3fb91f" providerId="AD" clId="Web-{F7D674A7-39FD-0D95-55D2-784C1D398EAA}" dt="2026-01-08T10:52:20.006" v="107" actId="20577"/>
        <pc:sldMkLst>
          <pc:docMk/>
          <pc:sldMk cId="4227832622" sldId="404"/>
        </pc:sldMkLst>
        <pc:spChg chg="mod">
          <ac:chgData name="Dengra Grau, M. (Montserrat)" userId="S::m.dengragrau@students.uu.nl::da5e910a-54b2-4112-b94f-4ed63f3fb91f" providerId="AD" clId="Web-{F7D674A7-39FD-0D95-55D2-784C1D398EAA}" dt="2026-01-08T10:52:20.006" v="107" actId="20577"/>
          <ac:spMkLst>
            <pc:docMk/>
            <pc:sldMk cId="4227832622" sldId="404"/>
            <ac:spMk id="40" creationId="{1B86326B-9C61-CBAA-19C9-06C2D9FD65AE}"/>
          </ac:spMkLst>
        </pc:spChg>
      </pc:sldChg>
      <pc:sldChg chg="add del">
        <pc:chgData name="Dengra Grau, M. (Montserrat)" userId="S::m.dengragrau@students.uu.nl::da5e910a-54b2-4112-b94f-4ed63f3fb91f" providerId="AD" clId="Web-{F7D674A7-39FD-0D95-55D2-784C1D398EAA}" dt="2026-01-08T10:44:18.007" v="81"/>
        <pc:sldMkLst>
          <pc:docMk/>
          <pc:sldMk cId="195558536" sldId="406"/>
        </pc:sldMkLst>
      </pc:sldChg>
      <pc:sldChg chg="add del">
        <pc:chgData name="Dengra Grau, M. (Montserrat)" userId="S::m.dengragrau@students.uu.nl::da5e910a-54b2-4112-b94f-4ed63f3fb91f" providerId="AD" clId="Web-{F7D674A7-39FD-0D95-55D2-784C1D398EAA}" dt="2026-01-08T10:44:03.115" v="79"/>
        <pc:sldMkLst>
          <pc:docMk/>
          <pc:sldMk cId="249064235" sldId="406"/>
        </pc:sldMkLst>
      </pc:sldChg>
      <pc:sldChg chg="add del">
        <pc:chgData name="Dengra Grau, M. (Montserrat)" userId="S::m.dengragrau@students.uu.nl::da5e910a-54b2-4112-b94f-4ed63f3fb91f" providerId="AD" clId="Web-{F7D674A7-39FD-0D95-55D2-784C1D398EAA}" dt="2026-01-08T10:44:33.117" v="85"/>
        <pc:sldMkLst>
          <pc:docMk/>
          <pc:sldMk cId="2090442798" sldId="406"/>
        </pc:sldMkLst>
      </pc:sldChg>
      <pc:sldChg chg="add">
        <pc:chgData name="Dengra Grau, M. (Montserrat)" userId="S::m.dengragrau@students.uu.nl::da5e910a-54b2-4112-b94f-4ed63f3fb91f" providerId="AD" clId="Web-{F7D674A7-39FD-0D95-55D2-784C1D398EAA}" dt="2026-01-08T10:45:48.744" v="93"/>
        <pc:sldMkLst>
          <pc:docMk/>
          <pc:sldMk cId="3864992909" sldId="406"/>
        </pc:sldMkLst>
      </pc:sldChg>
      <pc:sldChg chg="add del">
        <pc:chgData name="Dengra Grau, M. (Montserrat)" userId="S::m.dengragrau@students.uu.nl::da5e910a-54b2-4112-b94f-4ed63f3fb91f" providerId="AD" clId="Web-{F7D674A7-39FD-0D95-55D2-784C1D398EAA}" dt="2026-01-08T10:44:30.992" v="84"/>
        <pc:sldMkLst>
          <pc:docMk/>
          <pc:sldMk cId="2576068821" sldId="40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88276-A948-44BB-AB05-905D6E2B771B}"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686B835B-EE8C-4C7F-9958-55C4BBFFF3AB}">
      <dgm:prSet phldrT="[Text]" phldr="0"/>
      <dgm:spPr/>
      <dgm:t>
        <a:bodyPr/>
        <a:lstStyle/>
        <a:p>
          <a:pPr algn="l" rtl="0">
            <a:lnSpc>
              <a:spcPct val="90000"/>
            </a:lnSpc>
          </a:pPr>
          <a:r>
            <a:rPr lang="en-US" sz="2000" b="1">
              <a:solidFill>
                <a:schemeClr val="tx1"/>
              </a:solidFill>
              <a:latin typeface="Calibri"/>
              <a:ea typeface="Calibri"/>
              <a:cs typeface="Calibri"/>
            </a:rPr>
            <a:t>Hallucinations by missing input: </a:t>
          </a:r>
          <a:endParaRPr lang="en-US" sz="1800">
            <a:solidFill>
              <a:schemeClr val="tx1"/>
            </a:solidFill>
            <a:latin typeface="Calibri Light" panose="020F0302020204030204"/>
            <a:ea typeface="Calibri Light" panose="020F0302020204030204"/>
            <a:cs typeface="Calibri Light" panose="020F0302020204030204"/>
          </a:endParaRPr>
        </a:p>
      </dgm:t>
    </dgm:pt>
    <dgm:pt modelId="{589DC372-50F0-4D75-B644-0ABF6AC96CBB}" type="parTrans" cxnId="{B91F03B3-4A02-43A6-B5B2-44397BACDA90}">
      <dgm:prSet/>
      <dgm:spPr/>
      <dgm:t>
        <a:bodyPr/>
        <a:lstStyle/>
        <a:p>
          <a:endParaRPr lang="en-US"/>
        </a:p>
      </dgm:t>
    </dgm:pt>
    <dgm:pt modelId="{3ED9945D-E8AD-4800-A87F-CB0EA5A02085}" type="sibTrans" cxnId="{B91F03B3-4A02-43A6-B5B2-44397BACDA90}">
      <dgm:prSet/>
      <dgm:spPr/>
      <dgm:t>
        <a:bodyPr/>
        <a:lstStyle/>
        <a:p>
          <a:endParaRPr lang="en-US"/>
        </a:p>
      </dgm:t>
    </dgm:pt>
    <dgm:pt modelId="{A154D7B0-3EAA-4571-A735-856DD9C1C7AA}">
      <dgm:prSet phldr="0"/>
      <dgm:spPr/>
      <dgm:t>
        <a:bodyPr/>
        <a:lstStyle/>
        <a:p>
          <a:pPr algn="l" rtl="0">
            <a:lnSpc>
              <a:spcPct val="90000"/>
            </a:lnSpc>
          </a:pPr>
          <a:r>
            <a:rPr lang="en-US" sz="2000" b="1">
              <a:solidFill>
                <a:schemeClr val="tx1"/>
              </a:solidFill>
              <a:latin typeface="Calibri"/>
              <a:ea typeface="Calibri"/>
              <a:cs typeface="Calibri"/>
            </a:rPr>
            <a:t>Data Ownership: </a:t>
          </a:r>
          <a:endParaRPr lang="en-GB" sz="2000">
            <a:solidFill>
              <a:schemeClr val="tx1"/>
            </a:solidFill>
            <a:latin typeface="Calibri"/>
            <a:ea typeface="Calibri"/>
            <a:cs typeface="Calibri"/>
          </a:endParaRPr>
        </a:p>
      </dgm:t>
    </dgm:pt>
    <dgm:pt modelId="{62C4A725-7BFC-4617-ADEB-085CF7BBB2FD}" type="parTrans" cxnId="{E46F1D7F-BDBA-4A06-A2F6-9C99D0C7203A}">
      <dgm:prSet/>
      <dgm:spPr/>
    </dgm:pt>
    <dgm:pt modelId="{9E0349C4-8B82-4A4C-B59C-0A76AD77DB2E}" type="sibTrans" cxnId="{E46F1D7F-BDBA-4A06-A2F6-9C99D0C7203A}">
      <dgm:prSet/>
      <dgm:spPr/>
    </dgm:pt>
    <dgm:pt modelId="{52A50152-C0A3-4C81-9377-1343C56344AF}">
      <dgm:prSet phldr="0"/>
      <dgm:spPr/>
      <dgm:t>
        <a:bodyPr/>
        <a:lstStyle/>
        <a:p>
          <a:pPr algn="l" rtl="0">
            <a:lnSpc>
              <a:spcPct val="90000"/>
            </a:lnSpc>
          </a:pPr>
          <a:r>
            <a:rPr lang="en-US" sz="2000" b="1">
              <a:solidFill>
                <a:schemeClr val="tx1"/>
              </a:solidFill>
              <a:latin typeface="Calibri"/>
              <a:ea typeface="Calibri"/>
              <a:cs typeface="Calibri"/>
            </a:rPr>
            <a:t>Data Security: </a:t>
          </a:r>
          <a:endParaRPr lang="en-GB" sz="2000">
            <a:solidFill>
              <a:schemeClr val="tx1"/>
            </a:solidFill>
            <a:latin typeface="Calibri"/>
            <a:ea typeface="Calibri"/>
            <a:cs typeface="Calibri"/>
          </a:endParaRPr>
        </a:p>
      </dgm:t>
    </dgm:pt>
    <dgm:pt modelId="{1AB2DC03-05EB-4999-AB93-6F1C3484FCA3}" type="parTrans" cxnId="{A8EF33CA-8194-45DB-A16A-61F63606D5F5}">
      <dgm:prSet/>
      <dgm:spPr/>
    </dgm:pt>
    <dgm:pt modelId="{40169BD4-B6F3-4662-8036-6DD98567C723}" type="sibTrans" cxnId="{A8EF33CA-8194-45DB-A16A-61F63606D5F5}">
      <dgm:prSet/>
      <dgm:spPr/>
    </dgm:pt>
    <dgm:pt modelId="{CC37FCBD-8BA6-486B-A16C-2063B100BFDF}">
      <dgm:prSet phldr="0"/>
      <dgm:spPr/>
      <dgm:t>
        <a:bodyPr/>
        <a:lstStyle/>
        <a:p>
          <a:pPr algn="l" rtl="0">
            <a:lnSpc>
              <a:spcPct val="90000"/>
            </a:lnSpc>
          </a:pPr>
          <a:r>
            <a:rPr lang="en-US" sz="2000" b="1">
              <a:solidFill>
                <a:schemeClr val="tx1"/>
              </a:solidFill>
              <a:latin typeface="Calibri"/>
              <a:ea typeface="Calibri"/>
              <a:cs typeface="Calibri"/>
            </a:rPr>
            <a:t>Diversity and Biases: </a:t>
          </a:r>
          <a:r>
            <a:rPr lang="en-US" sz="2000">
              <a:solidFill>
                <a:schemeClr val="tx1"/>
              </a:solidFill>
              <a:latin typeface="Calibri"/>
              <a:ea typeface="Calibri"/>
              <a:cs typeface="Calibri"/>
            </a:rPr>
            <a:t> </a:t>
          </a:r>
          <a:endParaRPr lang="en-GB" sz="2000">
            <a:solidFill>
              <a:schemeClr val="tx1"/>
            </a:solidFill>
            <a:latin typeface="Calibri"/>
            <a:ea typeface="Calibri"/>
            <a:cs typeface="Calibri"/>
          </a:endParaRPr>
        </a:p>
      </dgm:t>
    </dgm:pt>
    <dgm:pt modelId="{E101B48B-3820-4C2D-AAAC-F237C5E2CE4D}" type="parTrans" cxnId="{299456CE-39E5-4BA8-BC7B-D5646E5DE3A3}">
      <dgm:prSet/>
      <dgm:spPr/>
    </dgm:pt>
    <dgm:pt modelId="{5F910570-616A-4CBF-8943-87474D909C31}" type="sibTrans" cxnId="{299456CE-39E5-4BA8-BC7B-D5646E5DE3A3}">
      <dgm:prSet/>
      <dgm:spPr/>
    </dgm:pt>
    <dgm:pt modelId="{AEA9F7D4-30ED-4B34-B60F-1BFD2D20337C}">
      <dgm:prSet phldr="0"/>
      <dgm:spPr/>
      <dgm:t>
        <a:bodyPr/>
        <a:lstStyle/>
        <a:p>
          <a:pPr rtl="0"/>
          <a:r>
            <a:rPr lang="en-US" sz="1600">
              <a:latin typeface="Calibri"/>
              <a:ea typeface="Calibri"/>
              <a:cs typeface="Calibri"/>
            </a:rPr>
            <a:t>AI tools can detect inconsistencies in input data (or that there is none). However, they do not have the capability to actively prevent or respond to missing or corrupt input and may "hallucinate". Always check for accuracy.</a:t>
          </a:r>
          <a:endParaRPr lang="en-US" sz="1600"/>
        </a:p>
      </dgm:t>
    </dgm:pt>
    <dgm:pt modelId="{BC2C5EF1-7249-4150-A228-17681967E924}" type="parTrans" cxnId="{C404AC49-C5F0-40EC-87B8-8A84277B7F87}">
      <dgm:prSet/>
      <dgm:spPr/>
    </dgm:pt>
    <dgm:pt modelId="{AC1D1057-261F-4DD0-828B-3D1B8BA19C44}" type="sibTrans" cxnId="{C404AC49-C5F0-40EC-87B8-8A84277B7F87}">
      <dgm:prSet/>
      <dgm:spPr/>
    </dgm:pt>
    <dgm:pt modelId="{D6E4677D-9C9C-4FA6-A4DC-D4AD1F19486E}">
      <dgm:prSet phldr="0"/>
      <dgm:spPr/>
      <dgm:t>
        <a:bodyPr/>
        <a:lstStyle/>
        <a:p>
          <a:r>
            <a:rPr lang="en-US" sz="1600">
              <a:latin typeface="Calibri"/>
              <a:ea typeface="Calibri"/>
              <a:cs typeface="Calibri"/>
            </a:rPr>
            <a:t>Most GenAI tools do not possess legal ownership over the data used to train them. </a:t>
          </a:r>
          <a:endParaRPr lang="en-GB" sz="1600">
            <a:latin typeface="Calibri"/>
            <a:ea typeface="Calibri"/>
            <a:cs typeface="Calibri"/>
          </a:endParaRPr>
        </a:p>
      </dgm:t>
    </dgm:pt>
    <dgm:pt modelId="{FAC96EB3-9807-47B9-8005-EE6566753837}" type="parTrans" cxnId="{51538672-CD41-409F-8EE1-53A643A989AB}">
      <dgm:prSet/>
      <dgm:spPr/>
    </dgm:pt>
    <dgm:pt modelId="{D9BBAA4A-8333-4E66-8292-A2181E274C4D}" type="sibTrans" cxnId="{51538672-CD41-409F-8EE1-53A643A989AB}">
      <dgm:prSet/>
      <dgm:spPr/>
    </dgm:pt>
    <dgm:pt modelId="{5E3E29C7-2A38-4E51-A14B-588CADE73574}">
      <dgm:prSet phldr="0"/>
      <dgm:spPr/>
      <dgm:t>
        <a:bodyPr/>
        <a:lstStyle/>
        <a:p>
          <a:pPr algn="l">
            <a:lnSpc>
              <a:spcPct val="90000"/>
            </a:lnSpc>
          </a:pPr>
          <a:r>
            <a:rPr lang="en-US" sz="1600">
              <a:latin typeface="Calibri"/>
              <a:ea typeface="Calibri"/>
              <a:cs typeface="Calibri"/>
            </a:rPr>
            <a:t>GenAI tools do not manage data storage or control access to specific datasets. Do not place personal data on platforms and consider disabling data training in the settings.</a:t>
          </a:r>
          <a:endParaRPr lang="en-GB" sz="1600">
            <a:latin typeface="Calibri"/>
            <a:ea typeface="Calibri"/>
            <a:cs typeface="Calibri"/>
          </a:endParaRPr>
        </a:p>
      </dgm:t>
    </dgm:pt>
    <dgm:pt modelId="{8266D10C-74E7-4086-A022-595431AA0770}" type="parTrans" cxnId="{12C3CDA4-64F6-4E10-AF06-6B4C50D0FC1A}">
      <dgm:prSet/>
      <dgm:spPr/>
    </dgm:pt>
    <dgm:pt modelId="{1C900064-D211-4B45-8BFD-68A286145784}" type="sibTrans" cxnId="{12C3CDA4-64F6-4E10-AF06-6B4C50D0FC1A}">
      <dgm:prSet/>
      <dgm:spPr/>
    </dgm:pt>
    <dgm:pt modelId="{B692EAB1-6ADB-488A-9F1C-1A20E7650145}">
      <dgm:prSet phldr="0"/>
      <dgm:spPr/>
      <dgm:t>
        <a:bodyPr/>
        <a:lstStyle/>
        <a:p>
          <a:r>
            <a:rPr lang="en-US" sz="1600">
              <a:latin typeface="Calibri"/>
              <a:ea typeface="Calibri"/>
              <a:cs typeface="Calibri"/>
            </a:rPr>
            <a:t>AI generates content based on the data they were trained on. This data tends to exclude diverse perspectives, which can produce biased responses. Critically assess and address these factors. </a:t>
          </a:r>
          <a:endParaRPr lang="en-US" sz="1600"/>
        </a:p>
      </dgm:t>
    </dgm:pt>
    <dgm:pt modelId="{9F3FB0F9-EDF0-4AE1-9181-4224B653C58E}" type="parTrans" cxnId="{75EBF7E9-7A22-467A-A3E5-01C3C2C87121}">
      <dgm:prSet/>
      <dgm:spPr/>
    </dgm:pt>
    <dgm:pt modelId="{A9D1C745-755A-4474-8ADB-15343E57BD60}" type="sibTrans" cxnId="{75EBF7E9-7A22-467A-A3E5-01C3C2C87121}">
      <dgm:prSet/>
      <dgm:spPr/>
    </dgm:pt>
    <dgm:pt modelId="{9A4E667E-1567-4242-8D31-FEAB1E53D616}" type="pres">
      <dgm:prSet presAssocID="{B8D88276-A948-44BB-AB05-905D6E2B771B}" presName="linear" presStyleCnt="0">
        <dgm:presLayoutVars>
          <dgm:animLvl val="lvl"/>
          <dgm:resizeHandles val="exact"/>
        </dgm:presLayoutVars>
      </dgm:prSet>
      <dgm:spPr/>
    </dgm:pt>
    <dgm:pt modelId="{3764230A-B19A-465D-B921-C412EC0AE852}" type="pres">
      <dgm:prSet presAssocID="{A154D7B0-3EAA-4571-A735-856DD9C1C7AA}" presName="parentText" presStyleLbl="node1" presStyleIdx="0" presStyleCnt="4">
        <dgm:presLayoutVars>
          <dgm:chMax val="0"/>
          <dgm:bulletEnabled val="1"/>
        </dgm:presLayoutVars>
      </dgm:prSet>
      <dgm:spPr/>
    </dgm:pt>
    <dgm:pt modelId="{881AB33B-A855-4A14-BD8C-3C5AE621ED3D}" type="pres">
      <dgm:prSet presAssocID="{A154D7B0-3EAA-4571-A735-856DD9C1C7AA}" presName="childText" presStyleLbl="revTx" presStyleIdx="0" presStyleCnt="4">
        <dgm:presLayoutVars>
          <dgm:bulletEnabled val="1"/>
        </dgm:presLayoutVars>
      </dgm:prSet>
      <dgm:spPr/>
    </dgm:pt>
    <dgm:pt modelId="{8E9CA547-96D1-4F72-96FD-856F3E56C158}" type="pres">
      <dgm:prSet presAssocID="{52A50152-C0A3-4C81-9377-1343C56344AF}" presName="parentText" presStyleLbl="node1" presStyleIdx="1" presStyleCnt="4">
        <dgm:presLayoutVars>
          <dgm:chMax val="0"/>
          <dgm:bulletEnabled val="1"/>
        </dgm:presLayoutVars>
      </dgm:prSet>
      <dgm:spPr/>
    </dgm:pt>
    <dgm:pt modelId="{250DA376-D7EF-44A2-B7F3-29CC95292B44}" type="pres">
      <dgm:prSet presAssocID="{52A50152-C0A3-4C81-9377-1343C56344AF}" presName="childText" presStyleLbl="revTx" presStyleIdx="1" presStyleCnt="4">
        <dgm:presLayoutVars>
          <dgm:bulletEnabled val="1"/>
        </dgm:presLayoutVars>
      </dgm:prSet>
      <dgm:spPr/>
    </dgm:pt>
    <dgm:pt modelId="{39CF7248-A6E9-41C8-9857-3DCF06A99766}" type="pres">
      <dgm:prSet presAssocID="{CC37FCBD-8BA6-486B-A16C-2063B100BFDF}" presName="parentText" presStyleLbl="node1" presStyleIdx="2" presStyleCnt="4">
        <dgm:presLayoutVars>
          <dgm:chMax val="0"/>
          <dgm:bulletEnabled val="1"/>
        </dgm:presLayoutVars>
      </dgm:prSet>
      <dgm:spPr/>
    </dgm:pt>
    <dgm:pt modelId="{83C9FAFA-2CEC-4054-9BB8-118271DF72FA}" type="pres">
      <dgm:prSet presAssocID="{CC37FCBD-8BA6-486B-A16C-2063B100BFDF}" presName="childText" presStyleLbl="revTx" presStyleIdx="2" presStyleCnt="4">
        <dgm:presLayoutVars>
          <dgm:bulletEnabled val="1"/>
        </dgm:presLayoutVars>
      </dgm:prSet>
      <dgm:spPr/>
    </dgm:pt>
    <dgm:pt modelId="{465F16D2-F1AC-4C7A-BB4A-AAE434E87DCB}" type="pres">
      <dgm:prSet presAssocID="{686B835B-EE8C-4C7F-9958-55C4BBFFF3AB}" presName="parentText" presStyleLbl="node1" presStyleIdx="3" presStyleCnt="4">
        <dgm:presLayoutVars>
          <dgm:chMax val="0"/>
          <dgm:bulletEnabled val="1"/>
        </dgm:presLayoutVars>
      </dgm:prSet>
      <dgm:spPr/>
    </dgm:pt>
    <dgm:pt modelId="{43C38EF7-2173-4185-BDAC-F12FC91B6C0C}" type="pres">
      <dgm:prSet presAssocID="{686B835B-EE8C-4C7F-9958-55C4BBFFF3AB}" presName="childText" presStyleLbl="revTx" presStyleIdx="3" presStyleCnt="4">
        <dgm:presLayoutVars>
          <dgm:bulletEnabled val="1"/>
        </dgm:presLayoutVars>
      </dgm:prSet>
      <dgm:spPr/>
    </dgm:pt>
  </dgm:ptLst>
  <dgm:cxnLst>
    <dgm:cxn modelId="{33D7641F-B94F-46C2-AB96-408E8D2D4A39}" type="presOf" srcId="{B8D88276-A948-44BB-AB05-905D6E2B771B}" destId="{9A4E667E-1567-4242-8D31-FEAB1E53D616}" srcOrd="0" destOrd="0" presId="urn:microsoft.com/office/officeart/2005/8/layout/vList2"/>
    <dgm:cxn modelId="{116B7142-F261-4450-8843-64DF04534507}" type="presOf" srcId="{D6E4677D-9C9C-4FA6-A4DC-D4AD1F19486E}" destId="{881AB33B-A855-4A14-BD8C-3C5AE621ED3D}" srcOrd="0" destOrd="0" presId="urn:microsoft.com/office/officeart/2005/8/layout/vList2"/>
    <dgm:cxn modelId="{015AC544-2B97-45C0-81F3-0212089D36F6}" type="presOf" srcId="{686B835B-EE8C-4C7F-9958-55C4BBFFF3AB}" destId="{465F16D2-F1AC-4C7A-BB4A-AAE434E87DCB}" srcOrd="0" destOrd="0" presId="urn:microsoft.com/office/officeart/2005/8/layout/vList2"/>
    <dgm:cxn modelId="{C404AC49-C5F0-40EC-87B8-8A84277B7F87}" srcId="{686B835B-EE8C-4C7F-9958-55C4BBFFF3AB}" destId="{AEA9F7D4-30ED-4B34-B60F-1BFD2D20337C}" srcOrd="0" destOrd="0" parTransId="{BC2C5EF1-7249-4150-A228-17681967E924}" sibTransId="{AC1D1057-261F-4DD0-828B-3D1B8BA19C44}"/>
    <dgm:cxn modelId="{4FCE5C52-DC5F-40FF-8F12-E3E939FB0DA8}" type="presOf" srcId="{A154D7B0-3EAA-4571-A735-856DD9C1C7AA}" destId="{3764230A-B19A-465D-B921-C412EC0AE852}" srcOrd="0" destOrd="0" presId="urn:microsoft.com/office/officeart/2005/8/layout/vList2"/>
    <dgm:cxn modelId="{51538672-CD41-409F-8EE1-53A643A989AB}" srcId="{A154D7B0-3EAA-4571-A735-856DD9C1C7AA}" destId="{D6E4677D-9C9C-4FA6-A4DC-D4AD1F19486E}" srcOrd="0" destOrd="0" parTransId="{FAC96EB3-9807-47B9-8005-EE6566753837}" sibTransId="{D9BBAA4A-8333-4E66-8292-A2181E274C4D}"/>
    <dgm:cxn modelId="{E46F1D7F-BDBA-4A06-A2F6-9C99D0C7203A}" srcId="{B8D88276-A948-44BB-AB05-905D6E2B771B}" destId="{A154D7B0-3EAA-4571-A735-856DD9C1C7AA}" srcOrd="0" destOrd="0" parTransId="{62C4A725-7BFC-4617-ADEB-085CF7BBB2FD}" sibTransId="{9E0349C4-8B82-4A4C-B59C-0A76AD77DB2E}"/>
    <dgm:cxn modelId="{C0178C96-C87D-42EC-BFD9-1A8B4DFC02C7}" type="presOf" srcId="{5E3E29C7-2A38-4E51-A14B-588CADE73574}" destId="{250DA376-D7EF-44A2-B7F3-29CC95292B44}" srcOrd="0" destOrd="0" presId="urn:microsoft.com/office/officeart/2005/8/layout/vList2"/>
    <dgm:cxn modelId="{12C3CDA4-64F6-4E10-AF06-6B4C50D0FC1A}" srcId="{52A50152-C0A3-4C81-9377-1343C56344AF}" destId="{5E3E29C7-2A38-4E51-A14B-588CADE73574}" srcOrd="0" destOrd="0" parTransId="{8266D10C-74E7-4086-A022-595431AA0770}" sibTransId="{1C900064-D211-4B45-8BFD-68A286145784}"/>
    <dgm:cxn modelId="{A10BCDA9-F92B-46FB-B532-A92FA1D69500}" type="presOf" srcId="{B692EAB1-6ADB-488A-9F1C-1A20E7650145}" destId="{83C9FAFA-2CEC-4054-9BB8-118271DF72FA}" srcOrd="0" destOrd="0" presId="urn:microsoft.com/office/officeart/2005/8/layout/vList2"/>
    <dgm:cxn modelId="{B91F03B3-4A02-43A6-B5B2-44397BACDA90}" srcId="{B8D88276-A948-44BB-AB05-905D6E2B771B}" destId="{686B835B-EE8C-4C7F-9958-55C4BBFFF3AB}" srcOrd="3" destOrd="0" parTransId="{589DC372-50F0-4D75-B644-0ABF6AC96CBB}" sibTransId="{3ED9945D-E8AD-4800-A87F-CB0EA5A02085}"/>
    <dgm:cxn modelId="{E747B6B6-AFFC-4A04-8E65-75AC40633865}" type="presOf" srcId="{CC37FCBD-8BA6-486B-A16C-2063B100BFDF}" destId="{39CF7248-A6E9-41C8-9857-3DCF06A99766}" srcOrd="0" destOrd="0" presId="urn:microsoft.com/office/officeart/2005/8/layout/vList2"/>
    <dgm:cxn modelId="{A8EF33CA-8194-45DB-A16A-61F63606D5F5}" srcId="{B8D88276-A948-44BB-AB05-905D6E2B771B}" destId="{52A50152-C0A3-4C81-9377-1343C56344AF}" srcOrd="1" destOrd="0" parTransId="{1AB2DC03-05EB-4999-AB93-6F1C3484FCA3}" sibTransId="{40169BD4-B6F3-4662-8036-6DD98567C723}"/>
    <dgm:cxn modelId="{299456CE-39E5-4BA8-BC7B-D5646E5DE3A3}" srcId="{B8D88276-A948-44BB-AB05-905D6E2B771B}" destId="{CC37FCBD-8BA6-486B-A16C-2063B100BFDF}" srcOrd="2" destOrd="0" parTransId="{E101B48B-3820-4C2D-AAAC-F237C5E2CE4D}" sibTransId="{5F910570-616A-4CBF-8943-87474D909C31}"/>
    <dgm:cxn modelId="{CD0BCAD3-42A3-4C7B-8EDD-F47939444269}" type="presOf" srcId="{AEA9F7D4-30ED-4B34-B60F-1BFD2D20337C}" destId="{43C38EF7-2173-4185-BDAC-F12FC91B6C0C}" srcOrd="0" destOrd="0" presId="urn:microsoft.com/office/officeart/2005/8/layout/vList2"/>
    <dgm:cxn modelId="{75EBF7E9-7A22-467A-A3E5-01C3C2C87121}" srcId="{CC37FCBD-8BA6-486B-A16C-2063B100BFDF}" destId="{B692EAB1-6ADB-488A-9F1C-1A20E7650145}" srcOrd="0" destOrd="0" parTransId="{9F3FB0F9-EDF0-4AE1-9181-4224B653C58E}" sibTransId="{A9D1C745-755A-4474-8ADB-15343E57BD60}"/>
    <dgm:cxn modelId="{01E50FF5-F915-4F55-8210-4B510C2E1412}" type="presOf" srcId="{52A50152-C0A3-4C81-9377-1343C56344AF}" destId="{8E9CA547-96D1-4F72-96FD-856F3E56C158}" srcOrd="0" destOrd="0" presId="urn:microsoft.com/office/officeart/2005/8/layout/vList2"/>
    <dgm:cxn modelId="{E669D3AC-C6BB-411C-BB48-243CFD7DDA2C}" type="presParOf" srcId="{9A4E667E-1567-4242-8D31-FEAB1E53D616}" destId="{3764230A-B19A-465D-B921-C412EC0AE852}" srcOrd="0" destOrd="0" presId="urn:microsoft.com/office/officeart/2005/8/layout/vList2"/>
    <dgm:cxn modelId="{29155556-1128-4690-873A-F0197F2D260D}" type="presParOf" srcId="{9A4E667E-1567-4242-8D31-FEAB1E53D616}" destId="{881AB33B-A855-4A14-BD8C-3C5AE621ED3D}" srcOrd="1" destOrd="0" presId="urn:microsoft.com/office/officeart/2005/8/layout/vList2"/>
    <dgm:cxn modelId="{E0266C99-D847-48E3-84FF-097797757B43}" type="presParOf" srcId="{9A4E667E-1567-4242-8D31-FEAB1E53D616}" destId="{8E9CA547-96D1-4F72-96FD-856F3E56C158}" srcOrd="2" destOrd="0" presId="urn:microsoft.com/office/officeart/2005/8/layout/vList2"/>
    <dgm:cxn modelId="{399E2607-EB61-44B0-B53F-A036DC892EBD}" type="presParOf" srcId="{9A4E667E-1567-4242-8D31-FEAB1E53D616}" destId="{250DA376-D7EF-44A2-B7F3-29CC95292B44}" srcOrd="3" destOrd="0" presId="urn:microsoft.com/office/officeart/2005/8/layout/vList2"/>
    <dgm:cxn modelId="{306B00D7-4A7E-4944-B5A5-8EA5EED5BDC4}" type="presParOf" srcId="{9A4E667E-1567-4242-8D31-FEAB1E53D616}" destId="{39CF7248-A6E9-41C8-9857-3DCF06A99766}" srcOrd="4" destOrd="0" presId="urn:microsoft.com/office/officeart/2005/8/layout/vList2"/>
    <dgm:cxn modelId="{1432FF1D-364F-4C49-BF3B-ABC04D2EE564}" type="presParOf" srcId="{9A4E667E-1567-4242-8D31-FEAB1E53D616}" destId="{83C9FAFA-2CEC-4054-9BB8-118271DF72FA}" srcOrd="5" destOrd="0" presId="urn:microsoft.com/office/officeart/2005/8/layout/vList2"/>
    <dgm:cxn modelId="{E22646AD-DA91-4BD2-99E8-E6B6A9E095D7}" type="presParOf" srcId="{9A4E667E-1567-4242-8D31-FEAB1E53D616}" destId="{465F16D2-F1AC-4C7A-BB4A-AAE434E87DCB}" srcOrd="6" destOrd="0" presId="urn:microsoft.com/office/officeart/2005/8/layout/vList2"/>
    <dgm:cxn modelId="{63091524-9010-4C22-988D-FC96830E8DAF}" type="presParOf" srcId="{9A4E667E-1567-4242-8D31-FEAB1E53D616}" destId="{43C38EF7-2173-4185-BDAC-F12FC91B6C0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7C2DD-C826-477C-B10E-26A15863D25E}"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87A4CEDF-837C-4FDA-B5C2-FAF94C688629}">
      <dgm:prSet phldrT="[Text]" phldr="0"/>
      <dgm:spPr/>
      <dgm:t>
        <a:bodyPr/>
        <a:lstStyle/>
        <a:p>
          <a:pPr algn="l" rtl="0">
            <a:lnSpc>
              <a:spcPct val="90000"/>
            </a:lnSpc>
          </a:pPr>
          <a:r>
            <a:rPr lang="en-US" sz="500" b="1">
              <a:solidFill>
                <a:schemeClr val="tx1"/>
              </a:solidFill>
              <a:latin typeface="Calibri"/>
              <a:ea typeface="Calibri"/>
              <a:cs typeface="Calibri"/>
            </a:rPr>
            <a:t>Environmental Impact: </a:t>
          </a:r>
          <a:endParaRPr lang="en-US" sz="500">
            <a:solidFill>
              <a:schemeClr val="tx1"/>
            </a:solidFill>
            <a:latin typeface="Calibri" panose="020F0502020204030204"/>
            <a:ea typeface="+mn-ea"/>
            <a:cs typeface="+mn-cs"/>
          </a:endParaRPr>
        </a:p>
      </dgm:t>
    </dgm:pt>
    <dgm:pt modelId="{80F46F4A-99AF-498B-9D07-3C9040CCBFCD}" type="parTrans" cxnId="{67BBD441-B7BF-4B66-8C45-366AE0549A09}">
      <dgm:prSet/>
      <dgm:spPr/>
      <dgm:t>
        <a:bodyPr/>
        <a:lstStyle/>
        <a:p>
          <a:endParaRPr lang="en-US"/>
        </a:p>
      </dgm:t>
    </dgm:pt>
    <dgm:pt modelId="{A4500151-9F97-4F81-B692-44CFD2948563}" type="sibTrans" cxnId="{67BBD441-B7BF-4B66-8C45-366AE0549A09}">
      <dgm:prSet/>
      <dgm:spPr/>
      <dgm:t>
        <a:bodyPr/>
        <a:lstStyle/>
        <a:p>
          <a:endParaRPr lang="en-US"/>
        </a:p>
      </dgm:t>
    </dgm:pt>
    <dgm:pt modelId="{0CC5ECBC-732E-4AB5-B14E-EC22CB96FBD4}">
      <dgm:prSet phldr="0"/>
      <dgm:spPr/>
      <dgm:t>
        <a:bodyPr/>
        <a:lstStyle/>
        <a:p>
          <a:pPr algn="l" rtl="0">
            <a:lnSpc>
              <a:spcPct val="90000"/>
            </a:lnSpc>
          </a:pPr>
          <a:r>
            <a:rPr lang="en-US" sz="500" b="1">
              <a:solidFill>
                <a:schemeClr val="tx1"/>
              </a:solidFill>
              <a:latin typeface="Calibri"/>
              <a:ea typeface="Calibri"/>
              <a:cs typeface="Calibri"/>
            </a:rPr>
            <a:t>Informed Consent and Privacy:</a:t>
          </a:r>
        </a:p>
      </dgm:t>
    </dgm:pt>
    <dgm:pt modelId="{64C4D224-7620-46AA-BCD5-864C0ADA7371}" type="parTrans" cxnId="{FB87D7D3-3943-4D77-919B-DC9E6DD2765B}">
      <dgm:prSet/>
      <dgm:spPr/>
    </dgm:pt>
    <dgm:pt modelId="{E493A49F-A0A0-465A-A4BD-0772CE9E5633}" type="sibTrans" cxnId="{FB87D7D3-3943-4D77-919B-DC9E6DD2765B}">
      <dgm:prSet/>
      <dgm:spPr/>
    </dgm:pt>
    <dgm:pt modelId="{AB6E9A7D-B5E6-4A7B-9160-D77D385EE40A}">
      <dgm:prSet phldr="0"/>
      <dgm:spPr/>
      <dgm:t>
        <a:bodyPr/>
        <a:lstStyle/>
        <a:p>
          <a:pPr algn="l" rtl="0">
            <a:lnSpc>
              <a:spcPct val="90000"/>
            </a:lnSpc>
          </a:pPr>
          <a:r>
            <a:rPr lang="en-US" sz="500" b="1">
              <a:solidFill>
                <a:schemeClr val="tx1"/>
              </a:solidFill>
              <a:latin typeface="Calibri"/>
              <a:ea typeface="Calibri"/>
              <a:cs typeface="Calibri"/>
            </a:rPr>
            <a:t>Transparency and Attribution:</a:t>
          </a:r>
        </a:p>
      </dgm:t>
    </dgm:pt>
    <dgm:pt modelId="{B891275F-F997-4F80-9DFC-9D35DC49592B}" type="parTrans" cxnId="{D1B8EB99-DAD5-4FF2-B396-4D0452D6CC23}">
      <dgm:prSet/>
      <dgm:spPr/>
    </dgm:pt>
    <dgm:pt modelId="{9BBE17FB-45D0-4FBC-9AC3-1EADD71D5DE5}" type="sibTrans" cxnId="{D1B8EB99-DAD5-4FF2-B396-4D0452D6CC23}">
      <dgm:prSet/>
      <dgm:spPr/>
    </dgm:pt>
    <dgm:pt modelId="{07E3BF4F-5B2B-4BA3-A0A9-128C7EDB1C7F}">
      <dgm:prSet phldr="0"/>
      <dgm:spPr/>
      <dgm:t>
        <a:bodyPr/>
        <a:lstStyle/>
        <a:p>
          <a:pPr algn="l" rtl="0">
            <a:lnSpc>
              <a:spcPct val="90000"/>
            </a:lnSpc>
          </a:pPr>
          <a:r>
            <a:rPr lang="en-US" sz="500" b="1">
              <a:solidFill>
                <a:schemeClr val="tx1"/>
              </a:solidFill>
              <a:latin typeface="Calibri"/>
              <a:ea typeface="Calibri"/>
              <a:cs typeface="Calibri"/>
            </a:rPr>
            <a:t>Integrity:</a:t>
          </a:r>
          <a:r>
            <a:rPr lang="en-US" sz="500">
              <a:solidFill>
                <a:schemeClr val="tx1"/>
              </a:solidFill>
              <a:latin typeface="Calibri"/>
              <a:ea typeface="Calibri"/>
              <a:cs typeface="Calibri"/>
            </a:rPr>
            <a:t> </a:t>
          </a:r>
        </a:p>
      </dgm:t>
    </dgm:pt>
    <dgm:pt modelId="{E126D07B-7791-475F-80D8-CFB18C2DA0A5}" type="parTrans" cxnId="{189C0511-390C-4610-811C-9B56591012E3}">
      <dgm:prSet/>
      <dgm:spPr/>
    </dgm:pt>
    <dgm:pt modelId="{C1F326E3-B657-4C88-A871-440D248D49D1}" type="sibTrans" cxnId="{189C0511-390C-4610-811C-9B56591012E3}">
      <dgm:prSet/>
      <dgm:spPr/>
    </dgm:pt>
    <dgm:pt modelId="{2E233636-B48A-4892-AFA7-66176790C6AB}">
      <dgm:prSet phldr="0"/>
      <dgm:spPr/>
      <dgm:t>
        <a:bodyPr/>
        <a:lstStyle/>
        <a:p>
          <a:pPr algn="l" rtl="0">
            <a:lnSpc>
              <a:spcPct val="90000"/>
            </a:lnSpc>
          </a:pPr>
          <a:r>
            <a:rPr lang="en-US" sz="600" b="0">
              <a:latin typeface="Calibri"/>
              <a:ea typeface="Calibri"/>
              <a:cs typeface="Calibri"/>
            </a:rPr>
            <a:t>GenAI</a:t>
          </a:r>
          <a:r>
            <a:rPr lang="en-US" sz="600">
              <a:latin typeface="Calibri"/>
              <a:ea typeface="Calibri"/>
              <a:cs typeface="Calibri"/>
            </a:rPr>
            <a:t> tools do not manage or handle informed consent. Do not input private information.</a:t>
          </a:r>
          <a:endParaRPr lang="en-US" sz="600">
            <a:latin typeface="Calibri" panose="020F0502020204030204"/>
            <a:ea typeface="+mn-ea"/>
            <a:cs typeface="+mn-cs"/>
          </a:endParaRPr>
        </a:p>
      </dgm:t>
    </dgm:pt>
    <dgm:pt modelId="{23C68160-3C70-484E-AD73-97DB5A12230F}" type="parTrans" cxnId="{65FF5D76-C933-4E17-954E-B6C2CAB03D0B}">
      <dgm:prSet/>
      <dgm:spPr/>
    </dgm:pt>
    <dgm:pt modelId="{E3F105FE-69A1-4F1D-8437-2F3B4F21BE9A}" type="sibTrans" cxnId="{65FF5D76-C933-4E17-954E-B6C2CAB03D0B}">
      <dgm:prSet/>
      <dgm:spPr/>
    </dgm:pt>
    <dgm:pt modelId="{65390E9F-BF3D-467B-AAD2-C21AF665749E}">
      <dgm:prSet phldr="0"/>
      <dgm:spPr/>
      <dgm:t>
        <a:bodyPr/>
        <a:lstStyle/>
        <a:p>
          <a:pPr algn="l">
            <a:lnSpc>
              <a:spcPct val="90000"/>
            </a:lnSpc>
          </a:pPr>
          <a:r>
            <a:rPr lang="en-US" sz="600" b="1">
              <a:latin typeface="Calibri"/>
              <a:ea typeface="Calibri"/>
              <a:cs typeface="Calibri"/>
            </a:rPr>
            <a:t> </a:t>
          </a:r>
          <a:r>
            <a:rPr lang="en-US" sz="600">
              <a:latin typeface="Calibri"/>
              <a:ea typeface="Calibri"/>
              <a:cs typeface="Calibri"/>
            </a:rPr>
            <a:t>Many GenAI tools do not provide transparency or attribution regarding their responses. Communicate sources and methods used in our work.</a:t>
          </a:r>
          <a:endParaRPr lang="en-US" sz="600"/>
        </a:p>
      </dgm:t>
    </dgm:pt>
    <dgm:pt modelId="{47945126-DD10-4D47-8073-C4D2559BD0B1}" type="parTrans" cxnId="{84684612-8FD0-431A-B031-9E40AFA6174D}">
      <dgm:prSet/>
      <dgm:spPr/>
    </dgm:pt>
    <dgm:pt modelId="{C353E137-C397-41A1-A8F9-DE25DE50EF18}" type="sibTrans" cxnId="{84684612-8FD0-431A-B031-9E40AFA6174D}">
      <dgm:prSet/>
      <dgm:spPr/>
    </dgm:pt>
    <dgm:pt modelId="{0B1BEDFB-86DE-4FD7-95A5-835454137DDE}">
      <dgm:prSet phldr="0"/>
      <dgm:spPr/>
      <dgm:t>
        <a:bodyPr/>
        <a:lstStyle/>
        <a:p>
          <a:pPr rtl="0"/>
          <a:r>
            <a:rPr lang="en-US" sz="600">
              <a:latin typeface="Calibri"/>
              <a:ea typeface="Calibri"/>
              <a:cs typeface="Calibri"/>
            </a:rPr>
            <a:t>Although guidelines, there are no hard rules regarding but integrity and accountability rely mainly in the user.</a:t>
          </a:r>
        </a:p>
      </dgm:t>
    </dgm:pt>
    <dgm:pt modelId="{0615D005-7FAC-4F78-8A76-6FED83813401}" type="parTrans" cxnId="{8224E0A5-8988-45BA-AB79-FB5379C61220}">
      <dgm:prSet/>
      <dgm:spPr/>
    </dgm:pt>
    <dgm:pt modelId="{369EB9B7-C628-4749-BD5D-4A92FD26964E}" type="sibTrans" cxnId="{8224E0A5-8988-45BA-AB79-FB5379C61220}">
      <dgm:prSet/>
      <dgm:spPr/>
    </dgm:pt>
    <dgm:pt modelId="{DDA8F319-842D-4BA7-94FB-7004DE504ECC}">
      <dgm:prSet phldr="0"/>
      <dgm:spPr/>
      <dgm:t>
        <a:bodyPr/>
        <a:lstStyle/>
        <a:p>
          <a:pPr algn="l">
            <a:lnSpc>
              <a:spcPct val="90000"/>
            </a:lnSpc>
          </a:pPr>
          <a:r>
            <a:rPr lang="en-US" sz="600">
              <a:latin typeface="Calibri"/>
              <a:ea typeface="Calibri"/>
              <a:cs typeface="Calibri"/>
            </a:rPr>
            <a:t>GenAI tools depend on data centers that consume large amounts of energy and water, particularly for cooling servers. Therefore, it is important to adopt a conscious and responsible approach its use.</a:t>
          </a:r>
          <a:endParaRPr lang="en-US" sz="600">
            <a:latin typeface="Calibri"/>
            <a:ea typeface="+mn-ea"/>
            <a:cs typeface="+mn-cs"/>
          </a:endParaRPr>
        </a:p>
      </dgm:t>
    </dgm:pt>
    <dgm:pt modelId="{297059AB-E545-401A-A4AE-5BD5A861C21A}" type="parTrans" cxnId="{0014A290-CB79-44EB-A8BD-6FD5E1A03DE5}">
      <dgm:prSet/>
      <dgm:spPr/>
    </dgm:pt>
    <dgm:pt modelId="{BF6AE387-0849-4B44-8396-B6DE85B27CB9}" type="sibTrans" cxnId="{0014A290-CB79-44EB-A8BD-6FD5E1A03DE5}">
      <dgm:prSet/>
      <dgm:spPr/>
    </dgm:pt>
    <dgm:pt modelId="{4AA7F21E-BAC4-4871-AE4D-0B88AE0D993D}" type="pres">
      <dgm:prSet presAssocID="{0537C2DD-C826-477C-B10E-26A15863D25E}" presName="linear" presStyleCnt="0">
        <dgm:presLayoutVars>
          <dgm:animLvl val="lvl"/>
          <dgm:resizeHandles val="exact"/>
        </dgm:presLayoutVars>
      </dgm:prSet>
      <dgm:spPr/>
    </dgm:pt>
    <dgm:pt modelId="{138B00E9-EC5C-4FB6-B7A3-36AAB8BAD721}" type="pres">
      <dgm:prSet presAssocID="{0CC5ECBC-732E-4AB5-B14E-EC22CB96FBD4}" presName="parentText" presStyleLbl="node1" presStyleIdx="0" presStyleCnt="4">
        <dgm:presLayoutVars>
          <dgm:chMax val="0"/>
          <dgm:bulletEnabled val="1"/>
        </dgm:presLayoutVars>
      </dgm:prSet>
      <dgm:spPr/>
    </dgm:pt>
    <dgm:pt modelId="{DCE14398-11A6-4E13-9CB8-46B3BEBF29F1}" type="pres">
      <dgm:prSet presAssocID="{0CC5ECBC-732E-4AB5-B14E-EC22CB96FBD4}" presName="childText" presStyleLbl="revTx" presStyleIdx="0" presStyleCnt="4">
        <dgm:presLayoutVars>
          <dgm:bulletEnabled val="1"/>
        </dgm:presLayoutVars>
      </dgm:prSet>
      <dgm:spPr/>
    </dgm:pt>
    <dgm:pt modelId="{8D2E19B2-3ABD-43C1-91C7-14BB405E39B8}" type="pres">
      <dgm:prSet presAssocID="{AB6E9A7D-B5E6-4A7B-9160-D77D385EE40A}" presName="parentText" presStyleLbl="node1" presStyleIdx="1" presStyleCnt="4">
        <dgm:presLayoutVars>
          <dgm:chMax val="0"/>
          <dgm:bulletEnabled val="1"/>
        </dgm:presLayoutVars>
      </dgm:prSet>
      <dgm:spPr/>
    </dgm:pt>
    <dgm:pt modelId="{EA82FB02-88E2-4FAF-A0E9-2FCC9EEE3735}" type="pres">
      <dgm:prSet presAssocID="{AB6E9A7D-B5E6-4A7B-9160-D77D385EE40A}" presName="childText" presStyleLbl="revTx" presStyleIdx="1" presStyleCnt="4">
        <dgm:presLayoutVars>
          <dgm:bulletEnabled val="1"/>
        </dgm:presLayoutVars>
      </dgm:prSet>
      <dgm:spPr/>
    </dgm:pt>
    <dgm:pt modelId="{019B28B2-A76C-475A-B670-7BB5A7F98294}" type="pres">
      <dgm:prSet presAssocID="{07E3BF4F-5B2B-4BA3-A0A9-128C7EDB1C7F}" presName="parentText" presStyleLbl="node1" presStyleIdx="2" presStyleCnt="4">
        <dgm:presLayoutVars>
          <dgm:chMax val="0"/>
          <dgm:bulletEnabled val="1"/>
        </dgm:presLayoutVars>
      </dgm:prSet>
      <dgm:spPr/>
    </dgm:pt>
    <dgm:pt modelId="{C69FCF13-58B9-4EE5-9474-CD88AF98585B}" type="pres">
      <dgm:prSet presAssocID="{07E3BF4F-5B2B-4BA3-A0A9-128C7EDB1C7F}" presName="childText" presStyleLbl="revTx" presStyleIdx="2" presStyleCnt="4">
        <dgm:presLayoutVars>
          <dgm:bulletEnabled val="1"/>
        </dgm:presLayoutVars>
      </dgm:prSet>
      <dgm:spPr/>
    </dgm:pt>
    <dgm:pt modelId="{F7CFFC54-DAB4-4A8C-AF21-3D0B743BC1C2}" type="pres">
      <dgm:prSet presAssocID="{87A4CEDF-837C-4FDA-B5C2-FAF94C688629}" presName="parentText" presStyleLbl="node1" presStyleIdx="3" presStyleCnt="4">
        <dgm:presLayoutVars>
          <dgm:chMax val="0"/>
          <dgm:bulletEnabled val="1"/>
        </dgm:presLayoutVars>
      </dgm:prSet>
      <dgm:spPr/>
    </dgm:pt>
    <dgm:pt modelId="{D72B0EC7-7768-48BB-859E-C78337872B7D}" type="pres">
      <dgm:prSet presAssocID="{87A4CEDF-837C-4FDA-B5C2-FAF94C688629}" presName="childText" presStyleLbl="revTx" presStyleIdx="3" presStyleCnt="4">
        <dgm:presLayoutVars>
          <dgm:bulletEnabled val="1"/>
        </dgm:presLayoutVars>
      </dgm:prSet>
      <dgm:spPr/>
    </dgm:pt>
  </dgm:ptLst>
  <dgm:cxnLst>
    <dgm:cxn modelId="{3B7B0901-C1CD-47A0-9CAA-3A5DDCED6D76}" type="presOf" srcId="{0B1BEDFB-86DE-4FD7-95A5-835454137DDE}" destId="{C69FCF13-58B9-4EE5-9474-CD88AF98585B}" srcOrd="0" destOrd="0" presId="urn:microsoft.com/office/officeart/2005/8/layout/vList2"/>
    <dgm:cxn modelId="{189C0511-390C-4610-811C-9B56591012E3}" srcId="{0537C2DD-C826-477C-B10E-26A15863D25E}" destId="{07E3BF4F-5B2B-4BA3-A0A9-128C7EDB1C7F}" srcOrd="2" destOrd="0" parTransId="{E126D07B-7791-475F-80D8-CFB18C2DA0A5}" sibTransId="{C1F326E3-B657-4C88-A871-440D248D49D1}"/>
    <dgm:cxn modelId="{84684612-8FD0-431A-B031-9E40AFA6174D}" srcId="{AB6E9A7D-B5E6-4A7B-9160-D77D385EE40A}" destId="{65390E9F-BF3D-467B-AAD2-C21AF665749E}" srcOrd="0" destOrd="0" parTransId="{47945126-DD10-4D47-8073-C4D2559BD0B1}" sibTransId="{C353E137-C397-41A1-A8F9-DE25DE50EF18}"/>
    <dgm:cxn modelId="{67BBD441-B7BF-4B66-8C45-366AE0549A09}" srcId="{0537C2DD-C826-477C-B10E-26A15863D25E}" destId="{87A4CEDF-837C-4FDA-B5C2-FAF94C688629}" srcOrd="3" destOrd="0" parTransId="{80F46F4A-99AF-498B-9D07-3C9040CCBFCD}" sibTransId="{A4500151-9F97-4F81-B692-44CFD2948563}"/>
    <dgm:cxn modelId="{03915343-F61F-41C0-A40D-2B70D5ABAC55}" type="presOf" srcId="{87A4CEDF-837C-4FDA-B5C2-FAF94C688629}" destId="{F7CFFC54-DAB4-4A8C-AF21-3D0B743BC1C2}" srcOrd="0" destOrd="0" presId="urn:microsoft.com/office/officeart/2005/8/layout/vList2"/>
    <dgm:cxn modelId="{146DA74C-BEA8-4491-83E9-643D6F2CA64B}" type="presOf" srcId="{DDA8F319-842D-4BA7-94FB-7004DE504ECC}" destId="{D72B0EC7-7768-48BB-859E-C78337872B7D}" srcOrd="0" destOrd="0" presId="urn:microsoft.com/office/officeart/2005/8/layout/vList2"/>
    <dgm:cxn modelId="{65FF5D76-C933-4E17-954E-B6C2CAB03D0B}" srcId="{0CC5ECBC-732E-4AB5-B14E-EC22CB96FBD4}" destId="{2E233636-B48A-4892-AFA7-66176790C6AB}" srcOrd="0" destOrd="0" parTransId="{23C68160-3C70-484E-AD73-97DB5A12230F}" sibTransId="{E3F105FE-69A1-4F1D-8437-2F3B4F21BE9A}"/>
    <dgm:cxn modelId="{0014A290-CB79-44EB-A8BD-6FD5E1A03DE5}" srcId="{87A4CEDF-837C-4FDA-B5C2-FAF94C688629}" destId="{DDA8F319-842D-4BA7-94FB-7004DE504ECC}" srcOrd="0" destOrd="0" parTransId="{297059AB-E545-401A-A4AE-5BD5A861C21A}" sibTransId="{BF6AE387-0849-4B44-8396-B6DE85B27CB9}"/>
    <dgm:cxn modelId="{D1B8EB99-DAD5-4FF2-B396-4D0452D6CC23}" srcId="{0537C2DD-C826-477C-B10E-26A15863D25E}" destId="{AB6E9A7D-B5E6-4A7B-9160-D77D385EE40A}" srcOrd="1" destOrd="0" parTransId="{B891275F-F997-4F80-9DFC-9D35DC49592B}" sibTransId="{9BBE17FB-45D0-4FBC-9AC3-1EADD71D5DE5}"/>
    <dgm:cxn modelId="{E3303B9C-57B0-43B0-81D8-0CFF566E67A1}" type="presOf" srcId="{65390E9F-BF3D-467B-AAD2-C21AF665749E}" destId="{EA82FB02-88E2-4FAF-A0E9-2FCC9EEE3735}" srcOrd="0" destOrd="0" presId="urn:microsoft.com/office/officeart/2005/8/layout/vList2"/>
    <dgm:cxn modelId="{8224E0A5-8988-45BA-AB79-FB5379C61220}" srcId="{07E3BF4F-5B2B-4BA3-A0A9-128C7EDB1C7F}" destId="{0B1BEDFB-86DE-4FD7-95A5-835454137DDE}" srcOrd="0" destOrd="0" parTransId="{0615D005-7FAC-4F78-8A76-6FED83813401}" sibTransId="{369EB9B7-C628-4749-BD5D-4A92FD26964E}"/>
    <dgm:cxn modelId="{B812CCC1-7C45-430B-91F2-86799F676C76}" type="presOf" srcId="{AB6E9A7D-B5E6-4A7B-9160-D77D385EE40A}" destId="{8D2E19B2-3ABD-43C1-91C7-14BB405E39B8}" srcOrd="0" destOrd="0" presId="urn:microsoft.com/office/officeart/2005/8/layout/vList2"/>
    <dgm:cxn modelId="{75CA49C4-4B01-45B7-8934-C0E31DF701D7}" type="presOf" srcId="{0537C2DD-C826-477C-B10E-26A15863D25E}" destId="{4AA7F21E-BAC4-4871-AE4D-0B88AE0D993D}" srcOrd="0" destOrd="0" presId="urn:microsoft.com/office/officeart/2005/8/layout/vList2"/>
    <dgm:cxn modelId="{FB87D7D3-3943-4D77-919B-DC9E6DD2765B}" srcId="{0537C2DD-C826-477C-B10E-26A15863D25E}" destId="{0CC5ECBC-732E-4AB5-B14E-EC22CB96FBD4}" srcOrd="0" destOrd="0" parTransId="{64C4D224-7620-46AA-BCD5-864C0ADA7371}" sibTransId="{E493A49F-A0A0-465A-A4BD-0772CE9E5633}"/>
    <dgm:cxn modelId="{25D7B3DA-235A-4A0D-8FEF-FC5E0ADC746D}" type="presOf" srcId="{07E3BF4F-5B2B-4BA3-A0A9-128C7EDB1C7F}" destId="{019B28B2-A76C-475A-B670-7BB5A7F98294}" srcOrd="0" destOrd="0" presId="urn:microsoft.com/office/officeart/2005/8/layout/vList2"/>
    <dgm:cxn modelId="{A95C7BDD-9DC9-488B-8AB0-EDF7CE40728E}" type="presOf" srcId="{0CC5ECBC-732E-4AB5-B14E-EC22CB96FBD4}" destId="{138B00E9-EC5C-4FB6-B7A3-36AAB8BAD721}" srcOrd="0" destOrd="0" presId="urn:microsoft.com/office/officeart/2005/8/layout/vList2"/>
    <dgm:cxn modelId="{294120E4-9D91-4E4A-92A4-527EAA73195C}" type="presOf" srcId="{2E233636-B48A-4892-AFA7-66176790C6AB}" destId="{DCE14398-11A6-4E13-9CB8-46B3BEBF29F1}" srcOrd="0" destOrd="0" presId="urn:microsoft.com/office/officeart/2005/8/layout/vList2"/>
    <dgm:cxn modelId="{3293721F-084C-48C4-9B4A-1F73683B0732}" type="presParOf" srcId="{4AA7F21E-BAC4-4871-AE4D-0B88AE0D993D}" destId="{138B00E9-EC5C-4FB6-B7A3-36AAB8BAD721}" srcOrd="0" destOrd="0" presId="urn:microsoft.com/office/officeart/2005/8/layout/vList2"/>
    <dgm:cxn modelId="{422AE1DF-0F1D-4DC1-AE03-89A8F4484311}" type="presParOf" srcId="{4AA7F21E-BAC4-4871-AE4D-0B88AE0D993D}" destId="{DCE14398-11A6-4E13-9CB8-46B3BEBF29F1}" srcOrd="1" destOrd="0" presId="urn:microsoft.com/office/officeart/2005/8/layout/vList2"/>
    <dgm:cxn modelId="{20FEF330-7111-46CB-9C0F-CFB8743543C8}" type="presParOf" srcId="{4AA7F21E-BAC4-4871-AE4D-0B88AE0D993D}" destId="{8D2E19B2-3ABD-43C1-91C7-14BB405E39B8}" srcOrd="2" destOrd="0" presId="urn:microsoft.com/office/officeart/2005/8/layout/vList2"/>
    <dgm:cxn modelId="{FA689238-33CB-4073-BAD1-846A5DF4D3CE}" type="presParOf" srcId="{4AA7F21E-BAC4-4871-AE4D-0B88AE0D993D}" destId="{EA82FB02-88E2-4FAF-A0E9-2FCC9EEE3735}" srcOrd="3" destOrd="0" presId="urn:microsoft.com/office/officeart/2005/8/layout/vList2"/>
    <dgm:cxn modelId="{AA5CCAB2-B5C4-42D4-BC7B-7E9820A18440}" type="presParOf" srcId="{4AA7F21E-BAC4-4871-AE4D-0B88AE0D993D}" destId="{019B28B2-A76C-475A-B670-7BB5A7F98294}" srcOrd="4" destOrd="0" presId="urn:microsoft.com/office/officeart/2005/8/layout/vList2"/>
    <dgm:cxn modelId="{0CC869A9-2D00-413A-B391-64C6B98F7B7D}" type="presParOf" srcId="{4AA7F21E-BAC4-4871-AE4D-0B88AE0D993D}" destId="{C69FCF13-58B9-4EE5-9474-CD88AF98585B}" srcOrd="5" destOrd="0" presId="urn:microsoft.com/office/officeart/2005/8/layout/vList2"/>
    <dgm:cxn modelId="{7DB8831E-CE7E-437D-8C1A-8FE7AFC8846B}" type="presParOf" srcId="{4AA7F21E-BAC4-4871-AE4D-0B88AE0D993D}" destId="{F7CFFC54-DAB4-4A8C-AF21-3D0B743BC1C2}" srcOrd="6" destOrd="0" presId="urn:microsoft.com/office/officeart/2005/8/layout/vList2"/>
    <dgm:cxn modelId="{AFD88236-8D0D-46A1-B195-943235B121D0}" type="presParOf" srcId="{4AA7F21E-BAC4-4871-AE4D-0B88AE0D993D}" destId="{D72B0EC7-7768-48BB-859E-C78337872B7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500EF-6946-4372-B16B-CF7D6280572F}" type="doc">
      <dgm:prSet loTypeId="urn:microsoft.com/office/officeart/2005/8/layout/hProcess9" loCatId="process" qsTypeId="urn:microsoft.com/office/officeart/2005/8/quickstyle/simple1" qsCatId="simple" csTypeId="urn:microsoft.com/office/officeart/2005/8/colors/accent1_2" csCatId="accent1" phldr="1"/>
      <dgm:spPr/>
    </dgm:pt>
    <dgm:pt modelId="{1FE71EE1-830A-417B-8B90-E0F04EEA03D0}">
      <dgm:prSet phldrT="[Text]"/>
      <dgm:spPr>
        <a:solidFill>
          <a:schemeClr val="accent2">
            <a:lumMod val="75000"/>
          </a:schemeClr>
        </a:solidFill>
      </dgm:spPr>
      <dgm:t>
        <a:bodyPr/>
        <a:lstStyle/>
        <a:p>
          <a:r>
            <a:rPr lang="en-US"/>
            <a:t>Exploring alternative perspectives</a:t>
          </a:r>
        </a:p>
      </dgm:t>
    </dgm:pt>
    <dgm:pt modelId="{E5B38109-B854-49E1-8C34-13A5F2498ADF}" type="parTrans" cxnId="{5717B70D-CAD9-43C0-8F49-D522408CD7FA}">
      <dgm:prSet/>
      <dgm:spPr/>
      <dgm:t>
        <a:bodyPr/>
        <a:lstStyle/>
        <a:p>
          <a:endParaRPr lang="en-US"/>
        </a:p>
      </dgm:t>
    </dgm:pt>
    <dgm:pt modelId="{726F43A8-90E6-4CB7-81E2-926333801451}" type="sibTrans" cxnId="{5717B70D-CAD9-43C0-8F49-D522408CD7FA}">
      <dgm:prSet/>
      <dgm:spPr/>
      <dgm:t>
        <a:bodyPr/>
        <a:lstStyle/>
        <a:p>
          <a:endParaRPr lang="en-US"/>
        </a:p>
      </dgm:t>
    </dgm:pt>
    <dgm:pt modelId="{EA680AE3-BB27-4E5C-A2FF-811712A48E01}">
      <dgm:prSet phldrT="[Text]"/>
      <dgm:spPr>
        <a:solidFill>
          <a:schemeClr val="accent2">
            <a:lumMod val="75000"/>
          </a:schemeClr>
        </a:solidFill>
      </dgm:spPr>
      <dgm:t>
        <a:bodyPr/>
        <a:lstStyle/>
        <a:p>
          <a:r>
            <a:rPr lang="en-US"/>
            <a:t>Brainstorming</a:t>
          </a:r>
        </a:p>
      </dgm:t>
    </dgm:pt>
    <dgm:pt modelId="{0FAF317B-66CA-49BE-99F2-30E174EB4ABE}" type="parTrans" cxnId="{4BF25C6B-E29C-4FDC-A669-1440A3567738}">
      <dgm:prSet/>
      <dgm:spPr/>
      <dgm:t>
        <a:bodyPr/>
        <a:lstStyle/>
        <a:p>
          <a:endParaRPr lang="en-US"/>
        </a:p>
      </dgm:t>
    </dgm:pt>
    <dgm:pt modelId="{528B1D6D-711D-479B-BB99-3616B4F24A41}" type="sibTrans" cxnId="{4BF25C6B-E29C-4FDC-A669-1440A3567738}">
      <dgm:prSet/>
      <dgm:spPr/>
      <dgm:t>
        <a:bodyPr/>
        <a:lstStyle/>
        <a:p>
          <a:endParaRPr lang="en-US"/>
        </a:p>
      </dgm:t>
    </dgm:pt>
    <dgm:pt modelId="{B02BA418-526D-47EE-8E94-2A2B23030853}">
      <dgm:prSet phldrT="[Text]"/>
      <dgm:spPr>
        <a:solidFill>
          <a:schemeClr val="accent2">
            <a:lumMod val="75000"/>
          </a:schemeClr>
        </a:solidFill>
      </dgm:spPr>
      <dgm:t>
        <a:bodyPr/>
        <a:lstStyle/>
        <a:p>
          <a:r>
            <a:rPr lang="en-US"/>
            <a:t>Expanding existing ideas</a:t>
          </a:r>
        </a:p>
      </dgm:t>
    </dgm:pt>
    <dgm:pt modelId="{A0F86F6C-442B-4F1C-AB13-2C86C31043C6}" type="parTrans" cxnId="{6626CCB1-C2F8-44DA-9162-E94CECE9FB16}">
      <dgm:prSet/>
      <dgm:spPr/>
      <dgm:t>
        <a:bodyPr/>
        <a:lstStyle/>
        <a:p>
          <a:endParaRPr lang="en-US"/>
        </a:p>
      </dgm:t>
    </dgm:pt>
    <dgm:pt modelId="{66E42D09-FB12-43D2-B037-EDAEA8CE1E95}" type="sibTrans" cxnId="{6626CCB1-C2F8-44DA-9162-E94CECE9FB16}">
      <dgm:prSet/>
      <dgm:spPr/>
      <dgm:t>
        <a:bodyPr/>
        <a:lstStyle/>
        <a:p>
          <a:endParaRPr lang="en-US"/>
        </a:p>
      </dgm:t>
    </dgm:pt>
    <dgm:pt modelId="{E8DE023D-A313-4227-8FAF-30D628EEF98F}" type="pres">
      <dgm:prSet presAssocID="{85C500EF-6946-4372-B16B-CF7D6280572F}" presName="CompostProcess" presStyleCnt="0">
        <dgm:presLayoutVars>
          <dgm:dir/>
          <dgm:resizeHandles val="exact"/>
        </dgm:presLayoutVars>
      </dgm:prSet>
      <dgm:spPr/>
    </dgm:pt>
    <dgm:pt modelId="{E082C9AF-746F-499B-8C5B-07EB0C524AAA}" type="pres">
      <dgm:prSet presAssocID="{85C500EF-6946-4372-B16B-CF7D6280572F}" presName="arrow" presStyleLbl="bgShp" presStyleIdx="0" presStyleCnt="1"/>
      <dgm:spPr>
        <a:solidFill>
          <a:schemeClr val="accent4"/>
        </a:solidFill>
      </dgm:spPr>
    </dgm:pt>
    <dgm:pt modelId="{64E53C81-3F5F-4B53-921B-DAB5A320678A}" type="pres">
      <dgm:prSet presAssocID="{85C500EF-6946-4372-B16B-CF7D6280572F}" presName="linearProcess" presStyleCnt="0"/>
      <dgm:spPr/>
    </dgm:pt>
    <dgm:pt modelId="{466DE7FE-AD16-49A2-B070-84C549C0E85B}" type="pres">
      <dgm:prSet presAssocID="{1FE71EE1-830A-417B-8B90-E0F04EEA03D0}" presName="textNode" presStyleLbl="node1" presStyleIdx="0" presStyleCnt="3">
        <dgm:presLayoutVars>
          <dgm:bulletEnabled val="1"/>
        </dgm:presLayoutVars>
      </dgm:prSet>
      <dgm:spPr/>
    </dgm:pt>
    <dgm:pt modelId="{A73764E1-F844-4CAF-865A-CAD83E89A85C}" type="pres">
      <dgm:prSet presAssocID="{726F43A8-90E6-4CB7-81E2-926333801451}" presName="sibTrans" presStyleCnt="0"/>
      <dgm:spPr/>
    </dgm:pt>
    <dgm:pt modelId="{3D1F9C0C-B44E-4052-A2C0-9E61121BC07F}" type="pres">
      <dgm:prSet presAssocID="{EA680AE3-BB27-4E5C-A2FF-811712A48E01}" presName="textNode" presStyleLbl="node1" presStyleIdx="1" presStyleCnt="3">
        <dgm:presLayoutVars>
          <dgm:bulletEnabled val="1"/>
        </dgm:presLayoutVars>
      </dgm:prSet>
      <dgm:spPr/>
    </dgm:pt>
    <dgm:pt modelId="{FF281984-5192-410D-9374-7F5248825BFF}" type="pres">
      <dgm:prSet presAssocID="{528B1D6D-711D-479B-BB99-3616B4F24A41}" presName="sibTrans" presStyleCnt="0"/>
      <dgm:spPr/>
    </dgm:pt>
    <dgm:pt modelId="{95B43F68-A1BB-45D0-9CD9-BF6986AD41E4}" type="pres">
      <dgm:prSet presAssocID="{B02BA418-526D-47EE-8E94-2A2B23030853}" presName="textNode" presStyleLbl="node1" presStyleIdx="2" presStyleCnt="3">
        <dgm:presLayoutVars>
          <dgm:bulletEnabled val="1"/>
        </dgm:presLayoutVars>
      </dgm:prSet>
      <dgm:spPr/>
    </dgm:pt>
  </dgm:ptLst>
  <dgm:cxnLst>
    <dgm:cxn modelId="{5717B70D-CAD9-43C0-8F49-D522408CD7FA}" srcId="{85C500EF-6946-4372-B16B-CF7D6280572F}" destId="{1FE71EE1-830A-417B-8B90-E0F04EEA03D0}" srcOrd="0" destOrd="0" parTransId="{E5B38109-B854-49E1-8C34-13A5F2498ADF}" sibTransId="{726F43A8-90E6-4CB7-81E2-926333801451}"/>
    <dgm:cxn modelId="{40ABF431-FB1F-4CC4-B367-CC3682186919}" type="presOf" srcId="{B02BA418-526D-47EE-8E94-2A2B23030853}" destId="{95B43F68-A1BB-45D0-9CD9-BF6986AD41E4}" srcOrd="0" destOrd="0" presId="urn:microsoft.com/office/officeart/2005/8/layout/hProcess9"/>
    <dgm:cxn modelId="{4BF25C6B-E29C-4FDC-A669-1440A3567738}" srcId="{85C500EF-6946-4372-B16B-CF7D6280572F}" destId="{EA680AE3-BB27-4E5C-A2FF-811712A48E01}" srcOrd="1" destOrd="0" parTransId="{0FAF317B-66CA-49BE-99F2-30E174EB4ABE}" sibTransId="{528B1D6D-711D-479B-BB99-3616B4F24A41}"/>
    <dgm:cxn modelId="{4F372F55-68DC-4FA4-A5CE-8FF615CDA4D0}" type="presOf" srcId="{85C500EF-6946-4372-B16B-CF7D6280572F}" destId="{E8DE023D-A313-4227-8FAF-30D628EEF98F}" srcOrd="0" destOrd="0" presId="urn:microsoft.com/office/officeart/2005/8/layout/hProcess9"/>
    <dgm:cxn modelId="{6626CCB1-C2F8-44DA-9162-E94CECE9FB16}" srcId="{85C500EF-6946-4372-B16B-CF7D6280572F}" destId="{B02BA418-526D-47EE-8E94-2A2B23030853}" srcOrd="2" destOrd="0" parTransId="{A0F86F6C-442B-4F1C-AB13-2C86C31043C6}" sibTransId="{66E42D09-FB12-43D2-B037-EDAEA8CE1E95}"/>
    <dgm:cxn modelId="{920626CC-7B60-4262-A8BF-F31CB6E22184}" type="presOf" srcId="{EA680AE3-BB27-4E5C-A2FF-811712A48E01}" destId="{3D1F9C0C-B44E-4052-A2C0-9E61121BC07F}" srcOrd="0" destOrd="0" presId="urn:microsoft.com/office/officeart/2005/8/layout/hProcess9"/>
    <dgm:cxn modelId="{4E51E9F0-9D20-463B-BCC6-FD50F43ED55D}" type="presOf" srcId="{1FE71EE1-830A-417B-8B90-E0F04EEA03D0}" destId="{466DE7FE-AD16-49A2-B070-84C549C0E85B}" srcOrd="0" destOrd="0" presId="urn:microsoft.com/office/officeart/2005/8/layout/hProcess9"/>
    <dgm:cxn modelId="{FF620782-F269-4B1C-8998-719D30B3ADB9}" type="presParOf" srcId="{E8DE023D-A313-4227-8FAF-30D628EEF98F}" destId="{E082C9AF-746F-499B-8C5B-07EB0C524AAA}" srcOrd="0" destOrd="0" presId="urn:microsoft.com/office/officeart/2005/8/layout/hProcess9"/>
    <dgm:cxn modelId="{60ACDA0C-0588-4560-9CF6-6CFE6CBE90E5}" type="presParOf" srcId="{E8DE023D-A313-4227-8FAF-30D628EEF98F}" destId="{64E53C81-3F5F-4B53-921B-DAB5A320678A}" srcOrd="1" destOrd="0" presId="urn:microsoft.com/office/officeart/2005/8/layout/hProcess9"/>
    <dgm:cxn modelId="{E080E7E8-B740-4E0A-8A77-0A1FD5D6B473}" type="presParOf" srcId="{64E53C81-3F5F-4B53-921B-DAB5A320678A}" destId="{466DE7FE-AD16-49A2-B070-84C549C0E85B}" srcOrd="0" destOrd="0" presId="urn:microsoft.com/office/officeart/2005/8/layout/hProcess9"/>
    <dgm:cxn modelId="{24040480-9848-4A2C-B4B0-FACCBCFFD2D8}" type="presParOf" srcId="{64E53C81-3F5F-4B53-921B-DAB5A320678A}" destId="{A73764E1-F844-4CAF-865A-CAD83E89A85C}" srcOrd="1" destOrd="0" presId="urn:microsoft.com/office/officeart/2005/8/layout/hProcess9"/>
    <dgm:cxn modelId="{0022A596-2594-436A-BCAF-F91BF099F2E5}" type="presParOf" srcId="{64E53C81-3F5F-4B53-921B-DAB5A320678A}" destId="{3D1F9C0C-B44E-4052-A2C0-9E61121BC07F}" srcOrd="2" destOrd="0" presId="urn:microsoft.com/office/officeart/2005/8/layout/hProcess9"/>
    <dgm:cxn modelId="{032C683E-EB10-43E8-81A1-B28210793ECD}" type="presParOf" srcId="{64E53C81-3F5F-4B53-921B-DAB5A320678A}" destId="{FF281984-5192-410D-9374-7F5248825BFF}" srcOrd="3" destOrd="0" presId="urn:microsoft.com/office/officeart/2005/8/layout/hProcess9"/>
    <dgm:cxn modelId="{DC848F6D-5156-4522-AFB7-67E0B9394B60}" type="presParOf" srcId="{64E53C81-3F5F-4B53-921B-DAB5A320678A}" destId="{95B43F68-A1BB-45D0-9CD9-BF6986AD41E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E203B2-B0C2-44E6-AFD7-4C628CBF0DD0}" type="doc">
      <dgm:prSet loTypeId="urn:microsoft.com/office/officeart/2005/8/layout/vList5" loCatId="list" qsTypeId="urn:microsoft.com/office/officeart/2005/8/quickstyle/simple2" qsCatId="simple" csTypeId="urn:microsoft.com/office/officeart/2005/8/colors/accent4_2" csCatId="accent4" phldr="1"/>
      <dgm:spPr/>
      <dgm:t>
        <a:bodyPr/>
        <a:lstStyle/>
        <a:p>
          <a:endParaRPr lang="en-US"/>
        </a:p>
      </dgm:t>
    </dgm:pt>
    <dgm:pt modelId="{35BBBB3E-E37C-45B1-ADF6-126D92A0E019}">
      <dgm:prSet/>
      <dgm:spPr/>
      <dgm:t>
        <a:bodyPr/>
        <a:lstStyle/>
        <a:p>
          <a:pPr rtl="0"/>
          <a:r>
            <a:rPr lang="en-US">
              <a:solidFill>
                <a:schemeClr val="tx1"/>
              </a:solidFill>
              <a:latin typeface="Calibri"/>
              <a:ea typeface="Calibri"/>
              <a:cs typeface="Calibri"/>
            </a:rPr>
            <a:t>Making </a:t>
          </a:r>
          <a:r>
            <a:rPr lang="en-US" b="1" err="1">
              <a:solidFill>
                <a:schemeClr val="tx1"/>
              </a:solidFill>
              <a:latin typeface="Calibri"/>
              <a:ea typeface="Calibri"/>
              <a:cs typeface="Calibri"/>
            </a:rPr>
            <a:t>SM</a:t>
          </a:r>
          <a:r>
            <a:rPr lang="en-US" err="1">
              <a:solidFill>
                <a:schemeClr val="tx1"/>
              </a:solidFill>
              <a:latin typeface="Calibri"/>
              <a:ea typeface="Calibri"/>
              <a:cs typeface="Calibri"/>
            </a:rPr>
            <a:t>ARTer</a:t>
          </a:r>
          <a:r>
            <a:rPr lang="en-US">
              <a:solidFill>
                <a:schemeClr val="tx1"/>
              </a:solidFill>
              <a:latin typeface="Calibri"/>
              <a:ea typeface="Calibri"/>
              <a:cs typeface="Calibri"/>
            </a:rPr>
            <a:t> learning objectives</a:t>
          </a:r>
        </a:p>
      </dgm:t>
    </dgm:pt>
    <dgm:pt modelId="{F38BAA94-DC6D-4A8B-95FF-BE28D3880B4F}" type="parTrans" cxnId="{72896067-7741-472E-B2B2-06B344666332}">
      <dgm:prSet/>
      <dgm:spPr/>
    </dgm:pt>
    <dgm:pt modelId="{AE306EF5-736E-4CB7-ABD9-A6536BE79298}" type="sibTrans" cxnId="{72896067-7741-472E-B2B2-06B344666332}">
      <dgm:prSet/>
      <dgm:spPr/>
    </dgm:pt>
    <dgm:pt modelId="{EF17CC73-6211-4643-876E-105A0CB53A9B}">
      <dgm:prSet phldr="0"/>
      <dgm:spPr/>
      <dgm:t>
        <a:bodyPr/>
        <a:lstStyle/>
        <a:p>
          <a:pPr rtl="0"/>
          <a:r>
            <a:rPr lang="en-US" b="0">
              <a:solidFill>
                <a:schemeClr val="tx1"/>
              </a:solidFill>
              <a:latin typeface="Calibri"/>
              <a:ea typeface="Calibri"/>
              <a:cs typeface="Calibri"/>
            </a:rPr>
            <a:t>Reducing bias and</a:t>
          </a:r>
          <a:r>
            <a:rPr lang="en-US">
              <a:solidFill>
                <a:schemeClr val="tx1"/>
              </a:solidFill>
              <a:latin typeface="Calibri"/>
              <a:ea typeface="Calibri"/>
              <a:cs typeface="Calibri"/>
            </a:rPr>
            <a:t> improving inclusion</a:t>
          </a:r>
          <a:r>
            <a:rPr lang="en-US" sz="2200" i="1">
              <a:solidFill>
                <a:srgbClr val="000000"/>
              </a:solidFill>
              <a:latin typeface="Calibri"/>
              <a:ea typeface="Calibri"/>
              <a:cs typeface="Calibri"/>
            </a:rPr>
            <a:t> </a:t>
          </a:r>
          <a:endParaRPr lang="en-US" sz="1800" i="0">
            <a:solidFill>
              <a:srgbClr val="000000"/>
            </a:solidFill>
            <a:latin typeface="Calibri"/>
            <a:ea typeface="Calibri"/>
            <a:cs typeface="Calibri"/>
          </a:endParaRPr>
        </a:p>
      </dgm:t>
    </dgm:pt>
    <dgm:pt modelId="{56F58DA8-B32A-4C66-BD62-B5089476BEAE}" type="parTrans" cxnId="{8F422359-7E1A-4680-AE68-8676FE4F4A3E}">
      <dgm:prSet/>
      <dgm:spPr/>
    </dgm:pt>
    <dgm:pt modelId="{CD40A6FA-3FD8-4686-873C-C2B823B460B2}" type="sibTrans" cxnId="{8F422359-7E1A-4680-AE68-8676FE4F4A3E}">
      <dgm:prSet/>
      <dgm:spPr/>
    </dgm:pt>
    <dgm:pt modelId="{5BE4DA35-D53E-4566-A9B4-5A7689974D34}">
      <dgm:prSet phldr="0"/>
      <dgm:spPr/>
      <dgm:t>
        <a:bodyPr/>
        <a:lstStyle/>
        <a:p>
          <a:pPr rtl="0"/>
          <a:r>
            <a:rPr lang="en-US" i="1">
              <a:latin typeface="Calibri"/>
              <a:ea typeface="Calibri"/>
              <a:cs typeface="Calibri"/>
            </a:rPr>
            <a:t>"Help me make this goal more specific/measurable"</a:t>
          </a:r>
        </a:p>
      </dgm:t>
    </dgm:pt>
    <dgm:pt modelId="{F94F4D64-0AFB-4686-AEB0-18E246A83BDE}" type="parTrans" cxnId="{991BA3EE-5E04-41CF-93E9-0E6A46A7618C}">
      <dgm:prSet/>
      <dgm:spPr/>
    </dgm:pt>
    <dgm:pt modelId="{D6C7A6B4-9E51-49C3-BA2D-DE84CAB7A0E2}" type="sibTrans" cxnId="{991BA3EE-5E04-41CF-93E9-0E6A46A7618C}">
      <dgm:prSet/>
      <dgm:spPr/>
    </dgm:pt>
    <dgm:pt modelId="{F1227ABD-688E-4CA2-BD11-6F56295E8653}">
      <dgm:prSet phldr="0"/>
      <dgm:spPr/>
      <dgm:t>
        <a:bodyPr/>
        <a:lstStyle/>
        <a:p>
          <a:pPr rtl="0"/>
          <a:r>
            <a:rPr lang="en-US" sz="1800" i="1">
              <a:latin typeface="Calibri"/>
              <a:ea typeface="Calibri"/>
              <a:cs typeface="Calibri"/>
            </a:rPr>
            <a:t>"Help me make this goal more inclusive to all students?"</a:t>
          </a:r>
          <a:endParaRPr lang="en-US" sz="1800"/>
        </a:p>
      </dgm:t>
    </dgm:pt>
    <dgm:pt modelId="{00252092-097C-4DAB-8B6F-7989655C59AB}" type="parTrans" cxnId="{369399FA-D22E-4F50-BBE4-3B83B443E78F}">
      <dgm:prSet/>
      <dgm:spPr/>
    </dgm:pt>
    <dgm:pt modelId="{61D94964-3414-4337-8459-3A72DE8142A7}" type="sibTrans" cxnId="{369399FA-D22E-4F50-BBE4-3B83B443E78F}">
      <dgm:prSet/>
      <dgm:spPr/>
    </dgm:pt>
    <dgm:pt modelId="{B9963702-58FA-45A2-8426-D72C04B64312}">
      <dgm:prSet phldr="0"/>
      <dgm:spPr/>
      <dgm:t>
        <a:bodyPr/>
        <a:lstStyle/>
        <a:p>
          <a:pPr rtl="0"/>
          <a:r>
            <a:rPr lang="en-US" sz="1800" i="1">
              <a:latin typeface="Calibri"/>
              <a:ea typeface="Calibri"/>
              <a:cs typeface="Calibri"/>
            </a:rPr>
            <a:t>"From an intersectional perspective, how can I make this goal more inclusive, fair, equity- centered?"</a:t>
          </a:r>
        </a:p>
      </dgm:t>
    </dgm:pt>
    <dgm:pt modelId="{D341CED9-3C5E-43A7-906F-39FD578BEBDE}" type="parTrans" cxnId="{11758D6B-56B4-4FE3-AFB3-B495515176F4}">
      <dgm:prSet/>
      <dgm:spPr/>
    </dgm:pt>
    <dgm:pt modelId="{85C1B6A1-EF2D-4BE3-BA4D-D02E9E46A613}" type="sibTrans" cxnId="{11758D6B-56B4-4FE3-AFB3-B495515176F4}">
      <dgm:prSet/>
      <dgm:spPr/>
    </dgm:pt>
    <dgm:pt modelId="{AF5E4442-0435-4F51-A7A3-4F0D436714BD}" type="pres">
      <dgm:prSet presAssocID="{F7E203B2-B0C2-44E6-AFD7-4C628CBF0DD0}" presName="Name0" presStyleCnt="0">
        <dgm:presLayoutVars>
          <dgm:dir/>
          <dgm:animLvl val="lvl"/>
          <dgm:resizeHandles val="exact"/>
        </dgm:presLayoutVars>
      </dgm:prSet>
      <dgm:spPr/>
    </dgm:pt>
    <dgm:pt modelId="{B5B743C9-8C80-4A74-9D86-A54E0EB73DFD}" type="pres">
      <dgm:prSet presAssocID="{35BBBB3E-E37C-45B1-ADF6-126D92A0E019}" presName="linNode" presStyleCnt="0"/>
      <dgm:spPr/>
    </dgm:pt>
    <dgm:pt modelId="{8545C674-2B9F-4833-BA6E-F74309B2F535}" type="pres">
      <dgm:prSet presAssocID="{35BBBB3E-E37C-45B1-ADF6-126D92A0E019}" presName="parentText" presStyleLbl="node1" presStyleIdx="0" presStyleCnt="2">
        <dgm:presLayoutVars>
          <dgm:chMax val="1"/>
          <dgm:bulletEnabled val="1"/>
        </dgm:presLayoutVars>
      </dgm:prSet>
      <dgm:spPr/>
    </dgm:pt>
    <dgm:pt modelId="{916D47B5-81AB-40CB-9F39-CF3049AAF3DB}" type="pres">
      <dgm:prSet presAssocID="{35BBBB3E-E37C-45B1-ADF6-126D92A0E019}" presName="descendantText" presStyleLbl="alignAccFollowNode1" presStyleIdx="0" presStyleCnt="2">
        <dgm:presLayoutVars>
          <dgm:bulletEnabled val="1"/>
        </dgm:presLayoutVars>
      </dgm:prSet>
      <dgm:spPr/>
    </dgm:pt>
    <dgm:pt modelId="{D3568BEB-AAB5-4AFB-862D-19F2E708B383}" type="pres">
      <dgm:prSet presAssocID="{AE306EF5-736E-4CB7-ABD9-A6536BE79298}" presName="sp" presStyleCnt="0"/>
      <dgm:spPr/>
    </dgm:pt>
    <dgm:pt modelId="{75B0FEFA-B68F-4248-9A24-54C503D2F54F}" type="pres">
      <dgm:prSet presAssocID="{EF17CC73-6211-4643-876E-105A0CB53A9B}" presName="linNode" presStyleCnt="0"/>
      <dgm:spPr/>
    </dgm:pt>
    <dgm:pt modelId="{7A9D79AD-F866-4EE9-ABCD-BA5721A21BAD}" type="pres">
      <dgm:prSet presAssocID="{EF17CC73-6211-4643-876E-105A0CB53A9B}" presName="parentText" presStyleLbl="node1" presStyleIdx="1" presStyleCnt="2">
        <dgm:presLayoutVars>
          <dgm:chMax val="1"/>
          <dgm:bulletEnabled val="1"/>
        </dgm:presLayoutVars>
      </dgm:prSet>
      <dgm:spPr/>
    </dgm:pt>
    <dgm:pt modelId="{D8C0D6C2-D36E-4C3B-A3FF-CB51C5A57005}" type="pres">
      <dgm:prSet presAssocID="{EF17CC73-6211-4643-876E-105A0CB53A9B}" presName="descendantText" presStyleLbl="alignAccFollowNode1" presStyleIdx="1" presStyleCnt="2">
        <dgm:presLayoutVars>
          <dgm:bulletEnabled val="1"/>
        </dgm:presLayoutVars>
      </dgm:prSet>
      <dgm:spPr/>
    </dgm:pt>
  </dgm:ptLst>
  <dgm:cxnLst>
    <dgm:cxn modelId="{61191614-4186-4340-BC92-6D8882A612E1}" type="presOf" srcId="{5BE4DA35-D53E-4566-A9B4-5A7689974D34}" destId="{916D47B5-81AB-40CB-9F39-CF3049AAF3DB}" srcOrd="0" destOrd="0" presId="urn:microsoft.com/office/officeart/2005/8/layout/vList5"/>
    <dgm:cxn modelId="{7499CB2F-D39F-4EAF-AC34-71156C20933B}" type="presOf" srcId="{EF17CC73-6211-4643-876E-105A0CB53A9B}" destId="{7A9D79AD-F866-4EE9-ABCD-BA5721A21BAD}" srcOrd="0" destOrd="0" presId="urn:microsoft.com/office/officeart/2005/8/layout/vList5"/>
    <dgm:cxn modelId="{72896067-7741-472E-B2B2-06B344666332}" srcId="{F7E203B2-B0C2-44E6-AFD7-4C628CBF0DD0}" destId="{35BBBB3E-E37C-45B1-ADF6-126D92A0E019}" srcOrd="0" destOrd="0" parTransId="{F38BAA94-DC6D-4A8B-95FF-BE28D3880B4F}" sibTransId="{AE306EF5-736E-4CB7-ABD9-A6536BE79298}"/>
    <dgm:cxn modelId="{D5196267-EC30-46C1-9BD0-48DF8318DA23}" type="presOf" srcId="{B9963702-58FA-45A2-8426-D72C04B64312}" destId="{D8C0D6C2-D36E-4C3B-A3FF-CB51C5A57005}" srcOrd="0" destOrd="1" presId="urn:microsoft.com/office/officeart/2005/8/layout/vList5"/>
    <dgm:cxn modelId="{11758D6B-56B4-4FE3-AFB3-B495515176F4}" srcId="{EF17CC73-6211-4643-876E-105A0CB53A9B}" destId="{B9963702-58FA-45A2-8426-D72C04B64312}" srcOrd="1" destOrd="0" parTransId="{D341CED9-3C5E-43A7-906F-39FD578BEBDE}" sibTransId="{85C1B6A1-EF2D-4BE3-BA4D-D02E9E46A613}"/>
    <dgm:cxn modelId="{8F422359-7E1A-4680-AE68-8676FE4F4A3E}" srcId="{F7E203B2-B0C2-44E6-AFD7-4C628CBF0DD0}" destId="{EF17CC73-6211-4643-876E-105A0CB53A9B}" srcOrd="1" destOrd="0" parTransId="{56F58DA8-B32A-4C66-BD62-B5089476BEAE}" sibTransId="{CD40A6FA-3FD8-4686-873C-C2B823B460B2}"/>
    <dgm:cxn modelId="{19FE4A79-5F3C-44D2-9DF8-914FAE9C9B99}" type="presOf" srcId="{F7E203B2-B0C2-44E6-AFD7-4C628CBF0DD0}" destId="{AF5E4442-0435-4F51-A7A3-4F0D436714BD}" srcOrd="0" destOrd="0" presId="urn:microsoft.com/office/officeart/2005/8/layout/vList5"/>
    <dgm:cxn modelId="{919060CC-8E5C-4CF2-9823-608275BF04A6}" type="presOf" srcId="{F1227ABD-688E-4CA2-BD11-6F56295E8653}" destId="{D8C0D6C2-D36E-4C3B-A3FF-CB51C5A57005}" srcOrd="0" destOrd="0" presId="urn:microsoft.com/office/officeart/2005/8/layout/vList5"/>
    <dgm:cxn modelId="{B34FF5E0-242F-47FC-B362-6AD7BC84375F}" type="presOf" srcId="{35BBBB3E-E37C-45B1-ADF6-126D92A0E019}" destId="{8545C674-2B9F-4833-BA6E-F74309B2F535}" srcOrd="0" destOrd="0" presId="urn:microsoft.com/office/officeart/2005/8/layout/vList5"/>
    <dgm:cxn modelId="{991BA3EE-5E04-41CF-93E9-0E6A46A7618C}" srcId="{35BBBB3E-E37C-45B1-ADF6-126D92A0E019}" destId="{5BE4DA35-D53E-4566-A9B4-5A7689974D34}" srcOrd="0" destOrd="0" parTransId="{F94F4D64-0AFB-4686-AEB0-18E246A83BDE}" sibTransId="{D6C7A6B4-9E51-49C3-BA2D-DE84CAB7A0E2}"/>
    <dgm:cxn modelId="{369399FA-D22E-4F50-BBE4-3B83B443E78F}" srcId="{EF17CC73-6211-4643-876E-105A0CB53A9B}" destId="{F1227ABD-688E-4CA2-BD11-6F56295E8653}" srcOrd="0" destOrd="0" parTransId="{00252092-097C-4DAB-8B6F-7989655C59AB}" sibTransId="{61D94964-3414-4337-8459-3A72DE8142A7}"/>
    <dgm:cxn modelId="{EB3955F3-F602-4637-A1E6-547ED93BDA04}" type="presParOf" srcId="{AF5E4442-0435-4F51-A7A3-4F0D436714BD}" destId="{B5B743C9-8C80-4A74-9D86-A54E0EB73DFD}" srcOrd="0" destOrd="0" presId="urn:microsoft.com/office/officeart/2005/8/layout/vList5"/>
    <dgm:cxn modelId="{DE9CB37D-80A8-4DE7-ADC6-E4C45C01A28A}" type="presParOf" srcId="{B5B743C9-8C80-4A74-9D86-A54E0EB73DFD}" destId="{8545C674-2B9F-4833-BA6E-F74309B2F535}" srcOrd="0" destOrd="0" presId="urn:microsoft.com/office/officeart/2005/8/layout/vList5"/>
    <dgm:cxn modelId="{E24C2921-ED98-4C3E-8E51-DDD4F3A4B523}" type="presParOf" srcId="{B5B743C9-8C80-4A74-9D86-A54E0EB73DFD}" destId="{916D47B5-81AB-40CB-9F39-CF3049AAF3DB}" srcOrd="1" destOrd="0" presId="urn:microsoft.com/office/officeart/2005/8/layout/vList5"/>
    <dgm:cxn modelId="{1277847B-1ED2-4FBC-80DE-7D72DD40A6DD}" type="presParOf" srcId="{AF5E4442-0435-4F51-A7A3-4F0D436714BD}" destId="{D3568BEB-AAB5-4AFB-862D-19F2E708B383}" srcOrd="1" destOrd="0" presId="urn:microsoft.com/office/officeart/2005/8/layout/vList5"/>
    <dgm:cxn modelId="{1558EF19-D728-4BE9-BD1B-E48E8D58ECB1}" type="presParOf" srcId="{AF5E4442-0435-4F51-A7A3-4F0D436714BD}" destId="{75B0FEFA-B68F-4248-9A24-54C503D2F54F}" srcOrd="2" destOrd="0" presId="urn:microsoft.com/office/officeart/2005/8/layout/vList5"/>
    <dgm:cxn modelId="{9D7E292B-4B6F-484E-866B-54AA20634A21}" type="presParOf" srcId="{75B0FEFA-B68F-4248-9A24-54C503D2F54F}" destId="{7A9D79AD-F866-4EE9-ABCD-BA5721A21BAD}" srcOrd="0" destOrd="0" presId="urn:microsoft.com/office/officeart/2005/8/layout/vList5"/>
    <dgm:cxn modelId="{D8937E47-9C20-4934-A4AB-5159C17F82E1}" type="presParOf" srcId="{75B0FEFA-B68F-4248-9A24-54C503D2F54F}" destId="{D8C0D6C2-D36E-4C3B-A3FF-CB51C5A5700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B4DB1F-E6C6-4E6A-ABB5-6DDF21F1D242}"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4A594D33-9609-4146-844F-C755B454C05B}">
      <dgm:prSet phldrT="[Text]" phldr="0"/>
      <dgm:spPr/>
      <dgm:t>
        <a:bodyPr/>
        <a:lstStyle/>
        <a:p>
          <a:pPr algn="l" rtl="0">
            <a:lnSpc>
              <a:spcPct val="90000"/>
            </a:lnSpc>
          </a:pPr>
          <a:r>
            <a:rPr lang="en-US" sz="2000">
              <a:latin typeface="Calibri"/>
              <a:ea typeface="Calibri"/>
              <a:cs typeface="Calibri"/>
            </a:rPr>
            <a:t>AI can potentially help teacher comments to be effective but respectful in their approach</a:t>
          </a:r>
          <a:endParaRPr lang="en-US"/>
        </a:p>
      </dgm:t>
    </dgm:pt>
    <dgm:pt modelId="{4FEEC606-4EEA-47BE-8CAE-0E7409948D65}" type="parTrans" cxnId="{9DBBB1DF-C0AB-47CF-9AAB-10454EF3C7B0}">
      <dgm:prSet/>
      <dgm:spPr/>
      <dgm:t>
        <a:bodyPr/>
        <a:lstStyle/>
        <a:p>
          <a:endParaRPr lang="en-US"/>
        </a:p>
      </dgm:t>
    </dgm:pt>
    <dgm:pt modelId="{ABEEF2CF-E479-4A20-88F0-A14FEEDC0C8B}" type="sibTrans" cxnId="{9DBBB1DF-C0AB-47CF-9AAB-10454EF3C7B0}">
      <dgm:prSet/>
      <dgm:spPr/>
      <dgm:t>
        <a:bodyPr/>
        <a:lstStyle/>
        <a:p>
          <a:endParaRPr lang="en-US"/>
        </a:p>
      </dgm:t>
    </dgm:pt>
    <dgm:pt modelId="{EBFBC318-C277-44B1-B3B3-4F86D8609654}">
      <dgm:prSet phldr="0"/>
      <dgm:spPr/>
      <dgm:t>
        <a:bodyPr/>
        <a:lstStyle/>
        <a:p>
          <a:pPr algn="l" rtl="0">
            <a:lnSpc>
              <a:spcPct val="90000"/>
            </a:lnSpc>
          </a:pPr>
          <a:r>
            <a:rPr lang="en-US" sz="2400" b="0">
              <a:solidFill>
                <a:schemeClr val="tx1"/>
              </a:solidFill>
              <a:latin typeface="Calibri"/>
              <a:ea typeface="Calibri"/>
              <a:cs typeface="Calibri"/>
            </a:rPr>
            <a:t>Potential for blind grading support:</a:t>
          </a:r>
        </a:p>
      </dgm:t>
    </dgm:pt>
    <dgm:pt modelId="{B3CE6E43-F721-4AF1-9FE9-018C1040225D}" type="parTrans" cxnId="{A6E1AFDC-554E-43B3-A2B4-CECC6D06C362}">
      <dgm:prSet/>
      <dgm:spPr/>
    </dgm:pt>
    <dgm:pt modelId="{19321BC2-1143-4CD2-8037-F8D7BD63F50F}" type="sibTrans" cxnId="{A6E1AFDC-554E-43B3-A2B4-CECC6D06C362}">
      <dgm:prSet/>
      <dgm:spPr/>
    </dgm:pt>
    <dgm:pt modelId="{0D81B25D-94A7-4837-AD19-786778F9EB8C}">
      <dgm:prSet phldr="0"/>
      <dgm:spPr/>
      <dgm:t>
        <a:bodyPr/>
        <a:lstStyle/>
        <a:p>
          <a:pPr algn="l" rtl="0">
            <a:lnSpc>
              <a:spcPct val="90000"/>
            </a:lnSpc>
          </a:pPr>
          <a:r>
            <a:rPr lang="en-US" sz="2400" b="0">
              <a:solidFill>
                <a:schemeClr val="tx1"/>
              </a:solidFill>
              <a:latin typeface="Calibri"/>
              <a:ea typeface="Calibri"/>
              <a:cs typeface="Calibri"/>
            </a:rPr>
            <a:t>Consistency in grading</a:t>
          </a:r>
        </a:p>
      </dgm:t>
    </dgm:pt>
    <dgm:pt modelId="{F7EC4A42-E449-4F6A-8213-FC21115D3ED3}" type="parTrans" cxnId="{7EA42D24-73AA-4B0B-BCF8-61F275205E8D}">
      <dgm:prSet/>
      <dgm:spPr/>
    </dgm:pt>
    <dgm:pt modelId="{36925D7A-AC2C-4ECC-BA1C-2F73145F269D}" type="sibTrans" cxnId="{7EA42D24-73AA-4B0B-BCF8-61F275205E8D}">
      <dgm:prSet/>
      <dgm:spPr/>
    </dgm:pt>
    <dgm:pt modelId="{3AEAE81C-A103-410D-99B9-2717502ECF21}">
      <dgm:prSet phldr="0"/>
      <dgm:spPr/>
      <dgm:t>
        <a:bodyPr/>
        <a:lstStyle/>
        <a:p>
          <a:pPr algn="l">
            <a:lnSpc>
              <a:spcPct val="90000"/>
            </a:lnSpc>
          </a:pPr>
          <a:r>
            <a:rPr lang="en-US" sz="2000">
              <a:latin typeface="Calibri"/>
              <a:ea typeface="Calibri"/>
              <a:cs typeface="Calibri"/>
            </a:rPr>
            <a:t>AI can flag inconsistencies in grading across different students or groups</a:t>
          </a:r>
        </a:p>
      </dgm:t>
    </dgm:pt>
    <dgm:pt modelId="{C5CC7F55-BA34-4D66-9A16-DD7ACB7A9B21}" type="parTrans" cxnId="{ED642B0A-ABB0-4D31-857F-86227122EF63}">
      <dgm:prSet/>
      <dgm:spPr/>
    </dgm:pt>
    <dgm:pt modelId="{9832180E-10B0-4098-BD20-214398727E8D}" type="sibTrans" cxnId="{ED642B0A-ABB0-4D31-857F-86227122EF63}">
      <dgm:prSet/>
      <dgm:spPr/>
    </dgm:pt>
    <dgm:pt modelId="{D2897FDE-960E-4468-A8BB-BA9D59096A2F}">
      <dgm:prSet phldr="0"/>
      <dgm:spPr/>
      <dgm:t>
        <a:bodyPr/>
        <a:lstStyle/>
        <a:p>
          <a:pPr algn="l" rtl="0">
            <a:lnSpc>
              <a:spcPct val="90000"/>
            </a:lnSpc>
          </a:pPr>
          <a:r>
            <a:rPr lang="en-US" sz="2400" b="0">
              <a:solidFill>
                <a:schemeClr val="tx1"/>
              </a:solidFill>
              <a:latin typeface="Calibri"/>
              <a:ea typeface="Calibri"/>
              <a:cs typeface="Calibri"/>
            </a:rPr>
            <a:t>Inclusive, assertive and respectful feedback</a:t>
          </a:r>
        </a:p>
      </dgm:t>
    </dgm:pt>
    <dgm:pt modelId="{F4747526-5900-4FAD-834F-D99D73529A08}" type="parTrans" cxnId="{75162832-E490-497E-A7B0-8893F21E2C33}">
      <dgm:prSet/>
      <dgm:spPr/>
    </dgm:pt>
    <dgm:pt modelId="{EB4ADCE8-0048-40E8-8804-9D840D1740F3}" type="sibTrans" cxnId="{75162832-E490-497E-A7B0-8893F21E2C33}">
      <dgm:prSet/>
      <dgm:spPr/>
    </dgm:pt>
    <dgm:pt modelId="{05DCA3AF-DCDE-4D2A-9BD8-1CA9C16D8D67}">
      <dgm:prSet phldr="0"/>
      <dgm:spPr/>
      <dgm:t>
        <a:bodyPr/>
        <a:lstStyle/>
        <a:p>
          <a:pPr rtl="0"/>
          <a:r>
            <a:rPr lang="en-US" sz="2000" b="0">
              <a:latin typeface="Calibri"/>
              <a:ea typeface="Calibri"/>
              <a:cs typeface="Calibri"/>
            </a:rPr>
            <a:t>AI</a:t>
          </a:r>
          <a:r>
            <a:rPr lang="en-US" sz="2000">
              <a:latin typeface="Calibri"/>
              <a:ea typeface="Calibri"/>
              <a:cs typeface="Calibri"/>
            </a:rPr>
            <a:t> tools could help anonymize student work (remove names, gender markers) so teachers focus only on content</a:t>
          </a:r>
          <a:endParaRPr lang="en-US" sz="2000" b="1">
            <a:latin typeface="Calibri"/>
            <a:ea typeface="Calibri"/>
            <a:cs typeface="Calibri"/>
          </a:endParaRPr>
        </a:p>
      </dgm:t>
    </dgm:pt>
    <dgm:pt modelId="{32D41194-D3A4-427A-A845-6D0F6C088B13}" type="parTrans" cxnId="{95ADD496-A7B5-41CB-AAE9-FBB193F03E5C}">
      <dgm:prSet/>
      <dgm:spPr/>
    </dgm:pt>
    <dgm:pt modelId="{6B356AE0-FA80-4665-A42D-8D5F922F128E}" type="sibTrans" cxnId="{95ADD496-A7B5-41CB-AAE9-FBB193F03E5C}">
      <dgm:prSet/>
      <dgm:spPr/>
    </dgm:pt>
    <dgm:pt modelId="{26FB4AE2-6AE1-4EB8-AAA2-620D2D7FFCD3}" type="pres">
      <dgm:prSet presAssocID="{36B4DB1F-E6C6-4E6A-ABB5-6DDF21F1D242}" presName="linear" presStyleCnt="0">
        <dgm:presLayoutVars>
          <dgm:animLvl val="lvl"/>
          <dgm:resizeHandles val="exact"/>
        </dgm:presLayoutVars>
      </dgm:prSet>
      <dgm:spPr/>
    </dgm:pt>
    <dgm:pt modelId="{C0CC06CC-20A6-4EC0-BEF6-0C912A883D28}" type="pres">
      <dgm:prSet presAssocID="{EBFBC318-C277-44B1-B3B3-4F86D8609654}" presName="parentText" presStyleLbl="node1" presStyleIdx="0" presStyleCnt="3">
        <dgm:presLayoutVars>
          <dgm:chMax val="0"/>
          <dgm:bulletEnabled val="1"/>
        </dgm:presLayoutVars>
      </dgm:prSet>
      <dgm:spPr/>
    </dgm:pt>
    <dgm:pt modelId="{BEF13AB9-C3B4-4F6F-B232-A287CF880244}" type="pres">
      <dgm:prSet presAssocID="{EBFBC318-C277-44B1-B3B3-4F86D8609654}" presName="childText" presStyleLbl="revTx" presStyleIdx="0" presStyleCnt="3">
        <dgm:presLayoutVars>
          <dgm:bulletEnabled val="1"/>
        </dgm:presLayoutVars>
      </dgm:prSet>
      <dgm:spPr/>
    </dgm:pt>
    <dgm:pt modelId="{444DEEBF-031E-42FC-B87A-98D892FDB14E}" type="pres">
      <dgm:prSet presAssocID="{0D81B25D-94A7-4837-AD19-786778F9EB8C}" presName="parentText" presStyleLbl="node1" presStyleIdx="1" presStyleCnt="3">
        <dgm:presLayoutVars>
          <dgm:chMax val="0"/>
          <dgm:bulletEnabled val="1"/>
        </dgm:presLayoutVars>
      </dgm:prSet>
      <dgm:spPr/>
    </dgm:pt>
    <dgm:pt modelId="{B2D69856-E4CA-4924-81A7-77E9542172ED}" type="pres">
      <dgm:prSet presAssocID="{0D81B25D-94A7-4837-AD19-786778F9EB8C}" presName="childText" presStyleLbl="revTx" presStyleIdx="1" presStyleCnt="3">
        <dgm:presLayoutVars>
          <dgm:bulletEnabled val="1"/>
        </dgm:presLayoutVars>
      </dgm:prSet>
      <dgm:spPr/>
    </dgm:pt>
    <dgm:pt modelId="{E1CEA9EE-A626-4A4E-9A12-36422DC410AB}" type="pres">
      <dgm:prSet presAssocID="{D2897FDE-960E-4468-A8BB-BA9D59096A2F}" presName="parentText" presStyleLbl="node1" presStyleIdx="2" presStyleCnt="3">
        <dgm:presLayoutVars>
          <dgm:chMax val="0"/>
          <dgm:bulletEnabled val="1"/>
        </dgm:presLayoutVars>
      </dgm:prSet>
      <dgm:spPr/>
    </dgm:pt>
    <dgm:pt modelId="{E6E56A09-50EB-41C9-B4AF-25F3DF382634}" type="pres">
      <dgm:prSet presAssocID="{D2897FDE-960E-4468-A8BB-BA9D59096A2F}" presName="childText" presStyleLbl="revTx" presStyleIdx="2" presStyleCnt="3">
        <dgm:presLayoutVars>
          <dgm:bulletEnabled val="1"/>
        </dgm:presLayoutVars>
      </dgm:prSet>
      <dgm:spPr/>
    </dgm:pt>
  </dgm:ptLst>
  <dgm:cxnLst>
    <dgm:cxn modelId="{ED642B0A-ABB0-4D31-857F-86227122EF63}" srcId="{0D81B25D-94A7-4837-AD19-786778F9EB8C}" destId="{3AEAE81C-A103-410D-99B9-2717502ECF21}" srcOrd="0" destOrd="0" parTransId="{C5CC7F55-BA34-4D66-9A16-DD7ACB7A9B21}" sibTransId="{9832180E-10B0-4098-BD20-214398727E8D}"/>
    <dgm:cxn modelId="{09A4390A-A9C0-4C62-9E05-63EAE629F213}" type="presOf" srcId="{EBFBC318-C277-44B1-B3B3-4F86D8609654}" destId="{C0CC06CC-20A6-4EC0-BEF6-0C912A883D28}" srcOrd="0" destOrd="0" presId="urn:microsoft.com/office/officeart/2005/8/layout/vList2"/>
    <dgm:cxn modelId="{7EA42D24-73AA-4B0B-BCF8-61F275205E8D}" srcId="{36B4DB1F-E6C6-4E6A-ABB5-6DDF21F1D242}" destId="{0D81B25D-94A7-4837-AD19-786778F9EB8C}" srcOrd="1" destOrd="0" parTransId="{F7EC4A42-E449-4F6A-8213-FC21115D3ED3}" sibTransId="{36925D7A-AC2C-4ECC-BA1C-2F73145F269D}"/>
    <dgm:cxn modelId="{75162832-E490-497E-A7B0-8893F21E2C33}" srcId="{36B4DB1F-E6C6-4E6A-ABB5-6DDF21F1D242}" destId="{D2897FDE-960E-4468-A8BB-BA9D59096A2F}" srcOrd="2" destOrd="0" parTransId="{F4747526-5900-4FAD-834F-D99D73529A08}" sibTransId="{EB4ADCE8-0048-40E8-8804-9D840D1740F3}"/>
    <dgm:cxn modelId="{57E48747-0B68-4E03-91EB-3D7919CFB868}" type="presOf" srcId="{36B4DB1F-E6C6-4E6A-ABB5-6DDF21F1D242}" destId="{26FB4AE2-6AE1-4EB8-AAA2-620D2D7FFCD3}" srcOrd="0" destOrd="0" presId="urn:microsoft.com/office/officeart/2005/8/layout/vList2"/>
    <dgm:cxn modelId="{95ADD496-A7B5-41CB-AAE9-FBB193F03E5C}" srcId="{EBFBC318-C277-44B1-B3B3-4F86D8609654}" destId="{05DCA3AF-DCDE-4D2A-9BD8-1CA9C16D8D67}" srcOrd="0" destOrd="0" parTransId="{32D41194-D3A4-427A-A845-6D0F6C088B13}" sibTransId="{6B356AE0-FA80-4665-A42D-8D5F922F128E}"/>
    <dgm:cxn modelId="{53F5FD96-6515-475A-9D0E-32D9FCC1AF5B}" type="presOf" srcId="{D2897FDE-960E-4468-A8BB-BA9D59096A2F}" destId="{E1CEA9EE-A626-4A4E-9A12-36422DC410AB}" srcOrd="0" destOrd="0" presId="urn:microsoft.com/office/officeart/2005/8/layout/vList2"/>
    <dgm:cxn modelId="{809A98C6-C024-4D5C-8622-9BFFC8D5EB5A}" type="presOf" srcId="{0D81B25D-94A7-4837-AD19-786778F9EB8C}" destId="{444DEEBF-031E-42FC-B87A-98D892FDB14E}" srcOrd="0" destOrd="0" presId="urn:microsoft.com/office/officeart/2005/8/layout/vList2"/>
    <dgm:cxn modelId="{D0DB9CD0-0C52-46AE-A108-1D4475BBD5D8}" type="presOf" srcId="{05DCA3AF-DCDE-4D2A-9BD8-1CA9C16D8D67}" destId="{BEF13AB9-C3B4-4F6F-B232-A287CF880244}" srcOrd="0" destOrd="0" presId="urn:microsoft.com/office/officeart/2005/8/layout/vList2"/>
    <dgm:cxn modelId="{A6E1AFDC-554E-43B3-A2B4-CECC6D06C362}" srcId="{36B4DB1F-E6C6-4E6A-ABB5-6DDF21F1D242}" destId="{EBFBC318-C277-44B1-B3B3-4F86D8609654}" srcOrd="0" destOrd="0" parTransId="{B3CE6E43-F721-4AF1-9FE9-018C1040225D}" sibTransId="{19321BC2-1143-4CD2-8037-F8D7BD63F50F}"/>
    <dgm:cxn modelId="{9DBBB1DF-C0AB-47CF-9AAB-10454EF3C7B0}" srcId="{D2897FDE-960E-4468-A8BB-BA9D59096A2F}" destId="{4A594D33-9609-4146-844F-C755B454C05B}" srcOrd="0" destOrd="0" parTransId="{4FEEC606-4EEA-47BE-8CAE-0E7409948D65}" sibTransId="{ABEEF2CF-E479-4A20-88F0-A14FEEDC0C8B}"/>
    <dgm:cxn modelId="{C465D7E3-33CC-4885-953E-C06DA688B089}" type="presOf" srcId="{3AEAE81C-A103-410D-99B9-2717502ECF21}" destId="{B2D69856-E4CA-4924-81A7-77E9542172ED}" srcOrd="0" destOrd="0" presId="urn:microsoft.com/office/officeart/2005/8/layout/vList2"/>
    <dgm:cxn modelId="{0594A9E6-85F1-44BD-867E-95987C662639}" type="presOf" srcId="{4A594D33-9609-4146-844F-C755B454C05B}" destId="{E6E56A09-50EB-41C9-B4AF-25F3DF382634}" srcOrd="0" destOrd="0" presId="urn:microsoft.com/office/officeart/2005/8/layout/vList2"/>
    <dgm:cxn modelId="{0A9957E2-4A29-4F41-B297-0C858D217F74}" type="presParOf" srcId="{26FB4AE2-6AE1-4EB8-AAA2-620D2D7FFCD3}" destId="{C0CC06CC-20A6-4EC0-BEF6-0C912A883D28}" srcOrd="0" destOrd="0" presId="urn:microsoft.com/office/officeart/2005/8/layout/vList2"/>
    <dgm:cxn modelId="{586CCD2E-A801-4FAE-A6F4-64026708BFAC}" type="presParOf" srcId="{26FB4AE2-6AE1-4EB8-AAA2-620D2D7FFCD3}" destId="{BEF13AB9-C3B4-4F6F-B232-A287CF880244}" srcOrd="1" destOrd="0" presId="urn:microsoft.com/office/officeart/2005/8/layout/vList2"/>
    <dgm:cxn modelId="{0DADF64E-5775-4B3D-ACE0-1D5A7CBE2D28}" type="presParOf" srcId="{26FB4AE2-6AE1-4EB8-AAA2-620D2D7FFCD3}" destId="{444DEEBF-031E-42FC-B87A-98D892FDB14E}" srcOrd="2" destOrd="0" presId="urn:microsoft.com/office/officeart/2005/8/layout/vList2"/>
    <dgm:cxn modelId="{A4A03D1C-5A2C-4343-9706-0A1A7F6E8418}" type="presParOf" srcId="{26FB4AE2-6AE1-4EB8-AAA2-620D2D7FFCD3}" destId="{B2D69856-E4CA-4924-81A7-77E9542172ED}" srcOrd="3" destOrd="0" presId="urn:microsoft.com/office/officeart/2005/8/layout/vList2"/>
    <dgm:cxn modelId="{111CAE8F-AEDD-48BE-A4C1-C83E959FF820}" type="presParOf" srcId="{26FB4AE2-6AE1-4EB8-AAA2-620D2D7FFCD3}" destId="{E1CEA9EE-A626-4A4E-9A12-36422DC410AB}" srcOrd="4" destOrd="0" presId="urn:microsoft.com/office/officeart/2005/8/layout/vList2"/>
    <dgm:cxn modelId="{05486853-A6FA-437D-8794-5F82E6B5D86A}" type="presParOf" srcId="{26FB4AE2-6AE1-4EB8-AAA2-620D2D7FFCD3}" destId="{E6E56A09-50EB-41C9-B4AF-25F3DF38263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4230A-B19A-465D-B921-C412EC0AE852}">
      <dsp:nvSpPr>
        <dsp:cNvPr id="0" name=""/>
        <dsp:cNvSpPr/>
      </dsp:nvSpPr>
      <dsp:spPr>
        <a:xfrm>
          <a:off x="0" y="77691"/>
          <a:ext cx="10878205"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solidFill>
                <a:schemeClr val="tx1"/>
              </a:solidFill>
              <a:latin typeface="Calibri"/>
              <a:ea typeface="Calibri"/>
              <a:cs typeface="Calibri"/>
            </a:rPr>
            <a:t>Data Ownership: </a:t>
          </a:r>
          <a:endParaRPr lang="en-GB" sz="2200" kern="1200">
            <a:solidFill>
              <a:schemeClr val="tx1"/>
            </a:solidFill>
            <a:latin typeface="Calibri"/>
            <a:ea typeface="Calibri"/>
            <a:cs typeface="Calibri"/>
          </a:endParaRPr>
        </a:p>
      </dsp:txBody>
      <dsp:txXfrm>
        <a:off x="25759" y="103450"/>
        <a:ext cx="10826687" cy="476152"/>
      </dsp:txXfrm>
    </dsp:sp>
    <dsp:sp modelId="{881AB33B-A855-4A14-BD8C-3C5AE621ED3D}">
      <dsp:nvSpPr>
        <dsp:cNvPr id="0" name=""/>
        <dsp:cNvSpPr/>
      </dsp:nvSpPr>
      <dsp:spPr>
        <a:xfrm>
          <a:off x="0" y="605361"/>
          <a:ext cx="10878205"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3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latin typeface="Calibri"/>
              <a:ea typeface="Calibri"/>
              <a:cs typeface="Calibri"/>
            </a:rPr>
            <a:t>Most GenAI tools do not possess legal ownership over the data used to train them. </a:t>
          </a:r>
          <a:endParaRPr lang="en-GB" sz="1700" kern="1200">
            <a:latin typeface="Calibri"/>
            <a:ea typeface="Calibri"/>
            <a:cs typeface="Calibri"/>
          </a:endParaRPr>
        </a:p>
      </dsp:txBody>
      <dsp:txXfrm>
        <a:off x="0" y="605361"/>
        <a:ext cx="10878205" cy="364320"/>
      </dsp:txXfrm>
    </dsp:sp>
    <dsp:sp modelId="{8E9CA547-96D1-4F72-96FD-856F3E56C158}">
      <dsp:nvSpPr>
        <dsp:cNvPr id="0" name=""/>
        <dsp:cNvSpPr/>
      </dsp:nvSpPr>
      <dsp:spPr>
        <a:xfrm>
          <a:off x="0" y="969681"/>
          <a:ext cx="10878205"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solidFill>
                <a:schemeClr val="tx1"/>
              </a:solidFill>
              <a:latin typeface="Calibri"/>
              <a:ea typeface="Calibri"/>
              <a:cs typeface="Calibri"/>
            </a:rPr>
            <a:t>Data Security: </a:t>
          </a:r>
          <a:endParaRPr lang="en-GB" sz="2200" kern="1200">
            <a:solidFill>
              <a:schemeClr val="tx1"/>
            </a:solidFill>
            <a:latin typeface="Calibri"/>
            <a:ea typeface="Calibri"/>
            <a:cs typeface="Calibri"/>
          </a:endParaRPr>
        </a:p>
      </dsp:txBody>
      <dsp:txXfrm>
        <a:off x="25759" y="995440"/>
        <a:ext cx="10826687" cy="476152"/>
      </dsp:txXfrm>
    </dsp:sp>
    <dsp:sp modelId="{250DA376-D7EF-44A2-B7F3-29CC95292B44}">
      <dsp:nvSpPr>
        <dsp:cNvPr id="0" name=""/>
        <dsp:cNvSpPr/>
      </dsp:nvSpPr>
      <dsp:spPr>
        <a:xfrm>
          <a:off x="0" y="1497351"/>
          <a:ext cx="1087820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3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latin typeface="Calibri"/>
              <a:ea typeface="Calibri"/>
              <a:cs typeface="Calibri"/>
            </a:rPr>
            <a:t>GenAI tools do not manage data storage or control access to specific datasets. Do not place personal data on platforms and consider disabling data training in the settings.</a:t>
          </a:r>
          <a:endParaRPr lang="en-GB" sz="1700" kern="1200">
            <a:latin typeface="Calibri"/>
            <a:ea typeface="Calibri"/>
            <a:cs typeface="Calibri"/>
          </a:endParaRPr>
        </a:p>
      </dsp:txBody>
      <dsp:txXfrm>
        <a:off x="0" y="1497351"/>
        <a:ext cx="10878205" cy="535095"/>
      </dsp:txXfrm>
    </dsp:sp>
    <dsp:sp modelId="{39CF7248-A6E9-41C8-9857-3DCF06A99766}">
      <dsp:nvSpPr>
        <dsp:cNvPr id="0" name=""/>
        <dsp:cNvSpPr/>
      </dsp:nvSpPr>
      <dsp:spPr>
        <a:xfrm>
          <a:off x="0" y="2032447"/>
          <a:ext cx="10878205"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solidFill>
                <a:schemeClr val="tx1"/>
              </a:solidFill>
              <a:latin typeface="Calibri"/>
              <a:ea typeface="Calibri"/>
              <a:cs typeface="Calibri"/>
            </a:rPr>
            <a:t>Diversity and Biases: </a:t>
          </a:r>
          <a:r>
            <a:rPr lang="en-US" sz="2200" kern="1200">
              <a:solidFill>
                <a:schemeClr val="tx1"/>
              </a:solidFill>
              <a:latin typeface="Calibri"/>
              <a:ea typeface="Calibri"/>
              <a:cs typeface="Calibri"/>
            </a:rPr>
            <a:t> </a:t>
          </a:r>
          <a:endParaRPr lang="en-GB" sz="2200" kern="1200">
            <a:solidFill>
              <a:schemeClr val="tx1"/>
            </a:solidFill>
            <a:latin typeface="Calibri"/>
            <a:ea typeface="Calibri"/>
            <a:cs typeface="Calibri"/>
          </a:endParaRPr>
        </a:p>
      </dsp:txBody>
      <dsp:txXfrm>
        <a:off x="25759" y="2058206"/>
        <a:ext cx="10826687" cy="476152"/>
      </dsp:txXfrm>
    </dsp:sp>
    <dsp:sp modelId="{83C9FAFA-2CEC-4054-9BB8-118271DF72FA}">
      <dsp:nvSpPr>
        <dsp:cNvPr id="0" name=""/>
        <dsp:cNvSpPr/>
      </dsp:nvSpPr>
      <dsp:spPr>
        <a:xfrm>
          <a:off x="0" y="2560117"/>
          <a:ext cx="1087820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3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latin typeface="Calibri"/>
              <a:ea typeface="Calibri"/>
              <a:cs typeface="Calibri"/>
            </a:rPr>
            <a:t>AI generates content based on the data they were trained on. This data tends to exclude diverse perspectives, which can produce biased responses. Critically assess and address these factors. </a:t>
          </a:r>
          <a:endParaRPr lang="en-US" sz="1700" kern="1200"/>
        </a:p>
      </dsp:txBody>
      <dsp:txXfrm>
        <a:off x="0" y="2560117"/>
        <a:ext cx="10878205" cy="535095"/>
      </dsp:txXfrm>
    </dsp:sp>
    <dsp:sp modelId="{465F16D2-F1AC-4C7A-BB4A-AAE434E87DCB}">
      <dsp:nvSpPr>
        <dsp:cNvPr id="0" name=""/>
        <dsp:cNvSpPr/>
      </dsp:nvSpPr>
      <dsp:spPr>
        <a:xfrm>
          <a:off x="0" y="3095212"/>
          <a:ext cx="10878205"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solidFill>
                <a:schemeClr val="tx1"/>
              </a:solidFill>
              <a:latin typeface="Calibri"/>
              <a:ea typeface="Calibri"/>
              <a:cs typeface="Calibri"/>
            </a:rPr>
            <a:t>Hallucinations by missing input: </a:t>
          </a:r>
          <a:endParaRPr lang="en-US" sz="2200" kern="1200">
            <a:solidFill>
              <a:schemeClr val="tx1"/>
            </a:solidFill>
            <a:latin typeface="Calibri Light" panose="020F0302020204030204"/>
            <a:ea typeface="Calibri Light" panose="020F0302020204030204"/>
            <a:cs typeface="Calibri Light" panose="020F0302020204030204"/>
          </a:endParaRPr>
        </a:p>
      </dsp:txBody>
      <dsp:txXfrm>
        <a:off x="25759" y="3120971"/>
        <a:ext cx="10826687" cy="476152"/>
      </dsp:txXfrm>
    </dsp:sp>
    <dsp:sp modelId="{43C38EF7-2173-4185-BDAC-F12FC91B6C0C}">
      <dsp:nvSpPr>
        <dsp:cNvPr id="0" name=""/>
        <dsp:cNvSpPr/>
      </dsp:nvSpPr>
      <dsp:spPr>
        <a:xfrm>
          <a:off x="0" y="3622882"/>
          <a:ext cx="1087820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38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latin typeface="Calibri"/>
              <a:ea typeface="Calibri"/>
              <a:cs typeface="Calibri"/>
            </a:rPr>
            <a:t>AI tools can detect inconsistencies in input data (or that there is none). However, they do not have the capability to actively prevent or respond to missing or corrupt input and may "hallucinate". Always check for accuracy.</a:t>
          </a:r>
          <a:endParaRPr lang="en-US" sz="1700" kern="1200"/>
        </a:p>
      </dsp:txBody>
      <dsp:txXfrm>
        <a:off x="0" y="3622882"/>
        <a:ext cx="10878205" cy="535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B00E9-EC5C-4FB6-B7A3-36AAB8BAD721}">
      <dsp:nvSpPr>
        <dsp:cNvPr id="0" name=""/>
        <dsp:cNvSpPr/>
      </dsp:nvSpPr>
      <dsp:spPr>
        <a:xfrm>
          <a:off x="0" y="71113"/>
          <a:ext cx="10265103"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solidFill>
                <a:schemeClr val="tx1"/>
              </a:solidFill>
              <a:latin typeface="Calibri"/>
              <a:ea typeface="Calibri"/>
              <a:cs typeface="Calibri"/>
            </a:rPr>
            <a:t>Informed Consent and Privacy:</a:t>
          </a:r>
        </a:p>
      </dsp:txBody>
      <dsp:txXfrm>
        <a:off x="25759" y="96872"/>
        <a:ext cx="10213585" cy="476152"/>
      </dsp:txXfrm>
    </dsp:sp>
    <dsp:sp modelId="{DCE14398-11A6-4E13-9CB8-46B3BEBF29F1}">
      <dsp:nvSpPr>
        <dsp:cNvPr id="0" name=""/>
        <dsp:cNvSpPr/>
      </dsp:nvSpPr>
      <dsp:spPr>
        <a:xfrm>
          <a:off x="0" y="598783"/>
          <a:ext cx="1026510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1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b="0" kern="1200">
              <a:latin typeface="Calibri"/>
              <a:ea typeface="Calibri"/>
              <a:cs typeface="Calibri"/>
            </a:rPr>
            <a:t>GenAI</a:t>
          </a:r>
          <a:r>
            <a:rPr lang="en-US" sz="1700" kern="1200">
              <a:latin typeface="Calibri"/>
              <a:ea typeface="Calibri"/>
              <a:cs typeface="Calibri"/>
            </a:rPr>
            <a:t> tools do not manage or handle informed consent. Do not input private information.</a:t>
          </a:r>
          <a:endParaRPr lang="en-US" sz="1700" kern="1200">
            <a:latin typeface="Calibri" panose="020F0502020204030204"/>
            <a:ea typeface="+mn-ea"/>
            <a:cs typeface="+mn-cs"/>
          </a:endParaRPr>
        </a:p>
      </dsp:txBody>
      <dsp:txXfrm>
        <a:off x="0" y="598783"/>
        <a:ext cx="10265103" cy="364320"/>
      </dsp:txXfrm>
    </dsp:sp>
    <dsp:sp modelId="{8D2E19B2-3ABD-43C1-91C7-14BB405E39B8}">
      <dsp:nvSpPr>
        <dsp:cNvPr id="0" name=""/>
        <dsp:cNvSpPr/>
      </dsp:nvSpPr>
      <dsp:spPr>
        <a:xfrm>
          <a:off x="0" y="963103"/>
          <a:ext cx="10265103"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solidFill>
                <a:schemeClr val="tx1"/>
              </a:solidFill>
              <a:latin typeface="Calibri"/>
              <a:ea typeface="Calibri"/>
              <a:cs typeface="Calibri"/>
            </a:rPr>
            <a:t>Transparency and Attribution:</a:t>
          </a:r>
        </a:p>
      </dsp:txBody>
      <dsp:txXfrm>
        <a:off x="25759" y="988862"/>
        <a:ext cx="10213585" cy="476152"/>
      </dsp:txXfrm>
    </dsp:sp>
    <dsp:sp modelId="{EA82FB02-88E2-4FAF-A0E9-2FCC9EEE3735}">
      <dsp:nvSpPr>
        <dsp:cNvPr id="0" name=""/>
        <dsp:cNvSpPr/>
      </dsp:nvSpPr>
      <dsp:spPr>
        <a:xfrm>
          <a:off x="0" y="1490774"/>
          <a:ext cx="10265103"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a:latin typeface="Calibri"/>
              <a:ea typeface="Calibri"/>
              <a:cs typeface="Calibri"/>
            </a:rPr>
            <a:t> </a:t>
          </a:r>
          <a:r>
            <a:rPr lang="en-US" sz="1700" kern="1200">
              <a:latin typeface="Calibri"/>
              <a:ea typeface="Calibri"/>
              <a:cs typeface="Calibri"/>
            </a:rPr>
            <a:t>Many GenAI tools do not provide transparency or attribution regarding their responses. Communicate sources and methods used in our work.</a:t>
          </a:r>
          <a:endParaRPr lang="en-US" sz="1700" kern="1200"/>
        </a:p>
      </dsp:txBody>
      <dsp:txXfrm>
        <a:off x="0" y="1490774"/>
        <a:ext cx="10265103" cy="535095"/>
      </dsp:txXfrm>
    </dsp:sp>
    <dsp:sp modelId="{019B28B2-A76C-475A-B670-7BB5A7F98294}">
      <dsp:nvSpPr>
        <dsp:cNvPr id="0" name=""/>
        <dsp:cNvSpPr/>
      </dsp:nvSpPr>
      <dsp:spPr>
        <a:xfrm>
          <a:off x="0" y="2025869"/>
          <a:ext cx="10265103"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solidFill>
                <a:schemeClr val="tx1"/>
              </a:solidFill>
              <a:latin typeface="Calibri"/>
              <a:ea typeface="Calibri"/>
              <a:cs typeface="Calibri"/>
            </a:rPr>
            <a:t>Integrity:</a:t>
          </a:r>
          <a:r>
            <a:rPr lang="en-US" sz="2200" kern="1200">
              <a:solidFill>
                <a:schemeClr val="tx1"/>
              </a:solidFill>
              <a:latin typeface="Calibri"/>
              <a:ea typeface="Calibri"/>
              <a:cs typeface="Calibri"/>
            </a:rPr>
            <a:t> </a:t>
          </a:r>
        </a:p>
      </dsp:txBody>
      <dsp:txXfrm>
        <a:off x="25759" y="2051628"/>
        <a:ext cx="10213585" cy="476152"/>
      </dsp:txXfrm>
    </dsp:sp>
    <dsp:sp modelId="{C69FCF13-58B9-4EE5-9474-CD88AF98585B}">
      <dsp:nvSpPr>
        <dsp:cNvPr id="0" name=""/>
        <dsp:cNvSpPr/>
      </dsp:nvSpPr>
      <dsp:spPr>
        <a:xfrm>
          <a:off x="0" y="2553539"/>
          <a:ext cx="1026510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17"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latin typeface="Calibri"/>
              <a:ea typeface="Calibri"/>
              <a:cs typeface="Calibri"/>
            </a:rPr>
            <a:t>Although guidelines, there are no hard rules regarding but integrity and accountability rely mainly in the user.</a:t>
          </a:r>
        </a:p>
      </dsp:txBody>
      <dsp:txXfrm>
        <a:off x="0" y="2553539"/>
        <a:ext cx="10265103" cy="364320"/>
      </dsp:txXfrm>
    </dsp:sp>
    <dsp:sp modelId="{F7CFFC54-DAB4-4A8C-AF21-3D0B743BC1C2}">
      <dsp:nvSpPr>
        <dsp:cNvPr id="0" name=""/>
        <dsp:cNvSpPr/>
      </dsp:nvSpPr>
      <dsp:spPr>
        <a:xfrm>
          <a:off x="0" y="2917859"/>
          <a:ext cx="10265103" cy="5276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solidFill>
                <a:schemeClr val="tx1"/>
              </a:solidFill>
              <a:latin typeface="Calibri"/>
              <a:ea typeface="Calibri"/>
              <a:cs typeface="Calibri"/>
            </a:rPr>
            <a:t>Environmental Impact: </a:t>
          </a:r>
          <a:endParaRPr lang="en-US" sz="2200" kern="1200">
            <a:solidFill>
              <a:schemeClr val="tx1"/>
            </a:solidFill>
            <a:latin typeface="Calibri" panose="020F0502020204030204"/>
            <a:ea typeface="+mn-ea"/>
            <a:cs typeface="+mn-cs"/>
          </a:endParaRPr>
        </a:p>
      </dsp:txBody>
      <dsp:txXfrm>
        <a:off x="25759" y="2943618"/>
        <a:ext cx="10213585" cy="476152"/>
      </dsp:txXfrm>
    </dsp:sp>
    <dsp:sp modelId="{D72B0EC7-7768-48BB-859E-C78337872B7D}">
      <dsp:nvSpPr>
        <dsp:cNvPr id="0" name=""/>
        <dsp:cNvSpPr/>
      </dsp:nvSpPr>
      <dsp:spPr>
        <a:xfrm>
          <a:off x="0" y="3445529"/>
          <a:ext cx="10265103"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9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latin typeface="Calibri"/>
              <a:ea typeface="Calibri"/>
              <a:cs typeface="Calibri"/>
            </a:rPr>
            <a:t>GenAI tools depend on data centers that consume large amounts of energy and water, particularly for cooling servers. Therefore, it is important to adopt a conscious and responsible approach its use.</a:t>
          </a:r>
          <a:endParaRPr lang="en-US" sz="1700" kern="1200">
            <a:latin typeface="Calibri"/>
            <a:ea typeface="+mn-ea"/>
            <a:cs typeface="+mn-cs"/>
          </a:endParaRPr>
        </a:p>
      </dsp:txBody>
      <dsp:txXfrm>
        <a:off x="0" y="3445529"/>
        <a:ext cx="10265103" cy="535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2C9AF-746F-499B-8C5B-07EB0C524AAA}">
      <dsp:nvSpPr>
        <dsp:cNvPr id="0" name=""/>
        <dsp:cNvSpPr/>
      </dsp:nvSpPr>
      <dsp:spPr>
        <a:xfrm>
          <a:off x="383029" y="0"/>
          <a:ext cx="4341006" cy="3404711"/>
        </a:xfrm>
        <a:prstGeom prst="rightArrow">
          <a:avLst/>
        </a:prstGeom>
        <a:solidFill>
          <a:schemeClr val="accent4"/>
        </a:solidFill>
        <a:ln>
          <a:noFill/>
        </a:ln>
        <a:effectLst/>
      </dsp:spPr>
      <dsp:style>
        <a:lnRef idx="0">
          <a:scrgbClr r="0" g="0" b="0"/>
        </a:lnRef>
        <a:fillRef idx="1">
          <a:scrgbClr r="0" g="0" b="0"/>
        </a:fillRef>
        <a:effectRef idx="0">
          <a:scrgbClr r="0" g="0" b="0"/>
        </a:effectRef>
        <a:fontRef idx="minor"/>
      </dsp:style>
    </dsp:sp>
    <dsp:sp modelId="{466DE7FE-AD16-49A2-B070-84C549C0E85B}">
      <dsp:nvSpPr>
        <dsp:cNvPr id="0" name=""/>
        <dsp:cNvSpPr/>
      </dsp:nvSpPr>
      <dsp:spPr>
        <a:xfrm>
          <a:off x="5486" y="1021413"/>
          <a:ext cx="1643836" cy="136188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Exploring alternative perspectives</a:t>
          </a:r>
        </a:p>
      </dsp:txBody>
      <dsp:txXfrm>
        <a:off x="71968" y="1087895"/>
        <a:ext cx="1510872" cy="1228920"/>
      </dsp:txXfrm>
    </dsp:sp>
    <dsp:sp modelId="{3D1F9C0C-B44E-4052-A2C0-9E61121BC07F}">
      <dsp:nvSpPr>
        <dsp:cNvPr id="0" name=""/>
        <dsp:cNvSpPr/>
      </dsp:nvSpPr>
      <dsp:spPr>
        <a:xfrm>
          <a:off x="1731614" y="1021413"/>
          <a:ext cx="1643836" cy="136188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Brainstorming</a:t>
          </a:r>
        </a:p>
      </dsp:txBody>
      <dsp:txXfrm>
        <a:off x="1798096" y="1087895"/>
        <a:ext cx="1510872" cy="1228920"/>
      </dsp:txXfrm>
    </dsp:sp>
    <dsp:sp modelId="{95B43F68-A1BB-45D0-9CD9-BF6986AD41E4}">
      <dsp:nvSpPr>
        <dsp:cNvPr id="0" name=""/>
        <dsp:cNvSpPr/>
      </dsp:nvSpPr>
      <dsp:spPr>
        <a:xfrm>
          <a:off x="3457743" y="1021413"/>
          <a:ext cx="1643836" cy="136188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Expanding existing ideas</a:t>
          </a:r>
        </a:p>
      </dsp:txBody>
      <dsp:txXfrm>
        <a:off x="3524225" y="1087895"/>
        <a:ext cx="1510872" cy="1228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D47B5-81AB-40CB-9F39-CF3049AAF3DB}">
      <dsp:nvSpPr>
        <dsp:cNvPr id="0" name=""/>
        <dsp:cNvSpPr/>
      </dsp:nvSpPr>
      <dsp:spPr>
        <a:xfrm rot="5400000">
          <a:off x="2689364" y="-718137"/>
          <a:ext cx="1404654" cy="3192180"/>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i="1" kern="1200">
              <a:latin typeface="Calibri"/>
              <a:ea typeface="Calibri"/>
              <a:cs typeface="Calibri"/>
            </a:rPr>
            <a:t>"Help me make this goal more specific/measurable"</a:t>
          </a:r>
        </a:p>
      </dsp:txBody>
      <dsp:txXfrm rot="-5400000">
        <a:off x="1795601" y="244196"/>
        <a:ext cx="3123610" cy="1267514"/>
      </dsp:txXfrm>
    </dsp:sp>
    <dsp:sp modelId="{8545C674-2B9F-4833-BA6E-F74309B2F535}">
      <dsp:nvSpPr>
        <dsp:cNvPr id="0" name=""/>
        <dsp:cNvSpPr/>
      </dsp:nvSpPr>
      <dsp:spPr>
        <a:xfrm>
          <a:off x="0" y="43"/>
          <a:ext cx="1795601" cy="175581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a:solidFill>
                <a:schemeClr val="tx1"/>
              </a:solidFill>
              <a:latin typeface="Calibri"/>
              <a:ea typeface="Calibri"/>
              <a:cs typeface="Calibri"/>
            </a:rPr>
            <a:t>Making </a:t>
          </a:r>
          <a:r>
            <a:rPr lang="en-US" sz="2600" b="1" kern="1200" err="1">
              <a:solidFill>
                <a:schemeClr val="tx1"/>
              </a:solidFill>
              <a:latin typeface="Calibri"/>
              <a:ea typeface="Calibri"/>
              <a:cs typeface="Calibri"/>
            </a:rPr>
            <a:t>SM</a:t>
          </a:r>
          <a:r>
            <a:rPr lang="en-US" sz="2600" kern="1200" err="1">
              <a:solidFill>
                <a:schemeClr val="tx1"/>
              </a:solidFill>
              <a:latin typeface="Calibri"/>
              <a:ea typeface="Calibri"/>
              <a:cs typeface="Calibri"/>
            </a:rPr>
            <a:t>ARTer</a:t>
          </a:r>
          <a:r>
            <a:rPr lang="en-US" sz="2600" kern="1200">
              <a:solidFill>
                <a:schemeClr val="tx1"/>
              </a:solidFill>
              <a:latin typeface="Calibri"/>
              <a:ea typeface="Calibri"/>
              <a:cs typeface="Calibri"/>
            </a:rPr>
            <a:t> learning objectives</a:t>
          </a:r>
        </a:p>
      </dsp:txBody>
      <dsp:txXfrm>
        <a:off x="85712" y="85755"/>
        <a:ext cx="1624177" cy="1584394"/>
      </dsp:txXfrm>
    </dsp:sp>
    <dsp:sp modelId="{D8C0D6C2-D36E-4C3B-A3FF-CB51C5A57005}">
      <dsp:nvSpPr>
        <dsp:cNvPr id="0" name=""/>
        <dsp:cNvSpPr/>
      </dsp:nvSpPr>
      <dsp:spPr>
        <a:xfrm rot="5400000">
          <a:off x="2689364" y="1125471"/>
          <a:ext cx="1404654" cy="3192180"/>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i="1" kern="1200">
              <a:latin typeface="Calibri"/>
              <a:ea typeface="Calibri"/>
              <a:cs typeface="Calibri"/>
            </a:rPr>
            <a:t>"Help me make this goal more inclusive to all students?"</a:t>
          </a:r>
          <a:endParaRPr lang="en-US" sz="1500" kern="1200"/>
        </a:p>
        <a:p>
          <a:pPr marL="114300" lvl="1" indent="-114300" algn="l" defTabSz="666750" rtl="0">
            <a:lnSpc>
              <a:spcPct val="90000"/>
            </a:lnSpc>
            <a:spcBef>
              <a:spcPct val="0"/>
            </a:spcBef>
            <a:spcAft>
              <a:spcPct val="15000"/>
            </a:spcAft>
            <a:buChar char="•"/>
          </a:pPr>
          <a:r>
            <a:rPr lang="en-US" sz="1500" i="1" kern="1200">
              <a:latin typeface="Calibri"/>
              <a:ea typeface="Calibri"/>
              <a:cs typeface="Calibri"/>
            </a:rPr>
            <a:t>"From an intersectional perspective, how can I make this goal more inclusive, fair, equity- centered?"</a:t>
          </a:r>
        </a:p>
      </dsp:txBody>
      <dsp:txXfrm rot="-5400000">
        <a:off x="1795601" y="2087804"/>
        <a:ext cx="3123610" cy="1267514"/>
      </dsp:txXfrm>
    </dsp:sp>
    <dsp:sp modelId="{7A9D79AD-F866-4EE9-ABCD-BA5721A21BAD}">
      <dsp:nvSpPr>
        <dsp:cNvPr id="0" name=""/>
        <dsp:cNvSpPr/>
      </dsp:nvSpPr>
      <dsp:spPr>
        <a:xfrm>
          <a:off x="0" y="1843652"/>
          <a:ext cx="1795601" cy="175581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b="0" kern="1200">
              <a:solidFill>
                <a:schemeClr val="tx1"/>
              </a:solidFill>
              <a:latin typeface="Calibri"/>
              <a:ea typeface="Calibri"/>
              <a:cs typeface="Calibri"/>
            </a:rPr>
            <a:t>Reducing bias and</a:t>
          </a:r>
          <a:r>
            <a:rPr lang="en-US" sz="2600" kern="1200">
              <a:solidFill>
                <a:schemeClr val="tx1"/>
              </a:solidFill>
              <a:latin typeface="Calibri"/>
              <a:ea typeface="Calibri"/>
              <a:cs typeface="Calibri"/>
            </a:rPr>
            <a:t> improving inclusion</a:t>
          </a:r>
          <a:r>
            <a:rPr lang="en-US" sz="2600" i="1" kern="1200">
              <a:solidFill>
                <a:srgbClr val="000000"/>
              </a:solidFill>
              <a:latin typeface="Calibri"/>
              <a:ea typeface="Calibri"/>
              <a:cs typeface="Calibri"/>
            </a:rPr>
            <a:t> </a:t>
          </a:r>
          <a:endParaRPr lang="en-US" sz="2600" i="0" kern="1200">
            <a:solidFill>
              <a:srgbClr val="000000"/>
            </a:solidFill>
            <a:latin typeface="Calibri"/>
            <a:ea typeface="Calibri"/>
            <a:cs typeface="Calibri"/>
          </a:endParaRPr>
        </a:p>
      </dsp:txBody>
      <dsp:txXfrm>
        <a:off x="85712" y="1929364"/>
        <a:ext cx="1624177" cy="1584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C06CC-20A6-4EC0-BEF6-0C912A883D28}">
      <dsp:nvSpPr>
        <dsp:cNvPr id="0" name=""/>
        <dsp:cNvSpPr/>
      </dsp:nvSpPr>
      <dsp:spPr>
        <a:xfrm>
          <a:off x="0" y="71100"/>
          <a:ext cx="6318140"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a:solidFill>
                <a:schemeClr val="tx1"/>
              </a:solidFill>
              <a:latin typeface="Calibri"/>
              <a:ea typeface="Calibri"/>
              <a:cs typeface="Calibri"/>
            </a:rPr>
            <a:t>Potential for blind grading support:</a:t>
          </a:r>
        </a:p>
      </dsp:txBody>
      <dsp:txXfrm>
        <a:off x="28100" y="99200"/>
        <a:ext cx="6261940" cy="519439"/>
      </dsp:txXfrm>
    </dsp:sp>
    <dsp:sp modelId="{BEF13AB9-C3B4-4F6F-B232-A287CF880244}">
      <dsp:nvSpPr>
        <dsp:cNvPr id="0" name=""/>
        <dsp:cNvSpPr/>
      </dsp:nvSpPr>
      <dsp:spPr>
        <a:xfrm>
          <a:off x="0" y="646739"/>
          <a:ext cx="631814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60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b="0" kern="1200">
              <a:latin typeface="Calibri"/>
              <a:ea typeface="Calibri"/>
              <a:cs typeface="Calibri"/>
            </a:rPr>
            <a:t>AI</a:t>
          </a:r>
          <a:r>
            <a:rPr lang="en-US" sz="1900" kern="1200">
              <a:latin typeface="Calibri"/>
              <a:ea typeface="Calibri"/>
              <a:cs typeface="Calibri"/>
            </a:rPr>
            <a:t> tools could help anonymize student work (remove names, gender markers) so teachers focus only on content</a:t>
          </a:r>
          <a:endParaRPr lang="en-US" sz="1900" b="1" kern="1200">
            <a:latin typeface="Calibri"/>
            <a:ea typeface="Calibri"/>
            <a:cs typeface="Calibri"/>
          </a:endParaRPr>
        </a:p>
      </dsp:txBody>
      <dsp:txXfrm>
        <a:off x="0" y="646739"/>
        <a:ext cx="6318140" cy="596160"/>
      </dsp:txXfrm>
    </dsp:sp>
    <dsp:sp modelId="{444DEEBF-031E-42FC-B87A-98D892FDB14E}">
      <dsp:nvSpPr>
        <dsp:cNvPr id="0" name=""/>
        <dsp:cNvSpPr/>
      </dsp:nvSpPr>
      <dsp:spPr>
        <a:xfrm>
          <a:off x="0" y="1242900"/>
          <a:ext cx="6318140"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a:solidFill>
                <a:schemeClr val="tx1"/>
              </a:solidFill>
              <a:latin typeface="Calibri"/>
              <a:ea typeface="Calibri"/>
              <a:cs typeface="Calibri"/>
            </a:rPr>
            <a:t>Consistency in grading</a:t>
          </a:r>
        </a:p>
      </dsp:txBody>
      <dsp:txXfrm>
        <a:off x="28100" y="1271000"/>
        <a:ext cx="6261940" cy="519439"/>
      </dsp:txXfrm>
    </dsp:sp>
    <dsp:sp modelId="{B2D69856-E4CA-4924-81A7-77E9542172ED}">
      <dsp:nvSpPr>
        <dsp:cNvPr id="0" name=""/>
        <dsp:cNvSpPr/>
      </dsp:nvSpPr>
      <dsp:spPr>
        <a:xfrm>
          <a:off x="0" y="1818539"/>
          <a:ext cx="631814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60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Calibri"/>
              <a:ea typeface="Calibri"/>
              <a:cs typeface="Calibri"/>
            </a:rPr>
            <a:t>AI can flag inconsistencies in grading across different students or groups</a:t>
          </a:r>
        </a:p>
      </dsp:txBody>
      <dsp:txXfrm>
        <a:off x="0" y="1818539"/>
        <a:ext cx="6318140" cy="596160"/>
      </dsp:txXfrm>
    </dsp:sp>
    <dsp:sp modelId="{E1CEA9EE-A626-4A4E-9A12-36422DC410AB}">
      <dsp:nvSpPr>
        <dsp:cNvPr id="0" name=""/>
        <dsp:cNvSpPr/>
      </dsp:nvSpPr>
      <dsp:spPr>
        <a:xfrm>
          <a:off x="0" y="2414699"/>
          <a:ext cx="6318140"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kern="1200">
              <a:solidFill>
                <a:schemeClr val="tx1"/>
              </a:solidFill>
              <a:latin typeface="Calibri"/>
              <a:ea typeface="Calibri"/>
              <a:cs typeface="Calibri"/>
            </a:rPr>
            <a:t>Inclusive, assertive and respectful feedback</a:t>
          </a:r>
        </a:p>
      </dsp:txBody>
      <dsp:txXfrm>
        <a:off x="28100" y="2442799"/>
        <a:ext cx="6261940" cy="519439"/>
      </dsp:txXfrm>
    </dsp:sp>
    <dsp:sp modelId="{E6E56A09-50EB-41C9-B4AF-25F3DF382634}">
      <dsp:nvSpPr>
        <dsp:cNvPr id="0" name=""/>
        <dsp:cNvSpPr/>
      </dsp:nvSpPr>
      <dsp:spPr>
        <a:xfrm>
          <a:off x="0" y="2990340"/>
          <a:ext cx="631814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60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latin typeface="Calibri"/>
              <a:ea typeface="Calibri"/>
              <a:cs typeface="Calibri"/>
            </a:rPr>
            <a:t>AI can potentially help teacher comments to be effective but respectful in their approach</a:t>
          </a:r>
          <a:endParaRPr lang="en-US" sz="1900" kern="1200"/>
        </a:p>
      </dsp:txBody>
      <dsp:txXfrm>
        <a:off x="0" y="2990340"/>
        <a:ext cx="6318140" cy="59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8C221-A304-432E-AFBF-59344FDE9652}"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3970E-AFBC-48ED-84DA-23F29216512C}" type="slidenum">
              <a:rPr lang="en-US" smtClean="0"/>
              <a:t>‹#›</a:t>
            </a:fld>
            <a:endParaRPr lang="en-US"/>
          </a:p>
        </p:txBody>
      </p:sp>
    </p:spTree>
    <p:extLst>
      <p:ext uri="{BB962C8B-B14F-4D97-AF65-F5344CB8AC3E}">
        <p14:creationId xmlns:p14="http://schemas.microsoft.com/office/powerpoint/2010/main" val="6860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rxiv.org/abs/2410.15077"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dium.com/data-science-at-microsoft/how-large-language-models-work-91c362f5b78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l.acm.org/doi/10.5555/300286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F3970E-AFBC-48ED-84DA-23F29216512C}" type="slidenum">
              <a:rPr lang="en-US" smtClean="0"/>
              <a:t>2</a:t>
            </a:fld>
            <a:endParaRPr lang="en-US"/>
          </a:p>
        </p:txBody>
      </p:sp>
    </p:spTree>
    <p:extLst>
      <p:ext uri="{BB962C8B-B14F-4D97-AF65-F5344CB8AC3E}">
        <p14:creationId xmlns:p14="http://schemas.microsoft.com/office/powerpoint/2010/main" val="243160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Could be useful to explain the type of prompt patterns as stated in </a:t>
            </a:r>
            <a:r>
              <a:rPr lang="es-ES"/>
              <a:t>White, Fu, et al. (2023). I </a:t>
            </a:r>
            <a:r>
              <a:rPr lang="es-ES" err="1"/>
              <a:t>include</a:t>
            </a:r>
            <a:r>
              <a:rPr lang="es-ES"/>
              <a:t> </a:t>
            </a:r>
            <a:r>
              <a:rPr lang="es-ES" err="1"/>
              <a:t>the</a:t>
            </a:r>
            <a:r>
              <a:rPr lang="es-ES"/>
              <a:t> </a:t>
            </a:r>
            <a:r>
              <a:rPr lang="es-ES" err="1"/>
              <a:t>classification</a:t>
            </a:r>
            <a:r>
              <a:rPr lang="es-ES"/>
              <a:t> as a </a:t>
            </a:r>
            <a:r>
              <a:rPr lang="es-ES" err="1"/>
              <a:t>picture</a:t>
            </a:r>
            <a:r>
              <a:rPr lang="es-ES"/>
              <a:t> in </a:t>
            </a:r>
            <a:r>
              <a:rPr lang="es-ES" err="1"/>
              <a:t>the</a:t>
            </a:r>
            <a:r>
              <a:rPr lang="es-ES"/>
              <a:t> </a:t>
            </a:r>
            <a:r>
              <a:rPr lang="es-ES" err="1"/>
              <a:t>slide</a:t>
            </a:r>
            <a:r>
              <a:rPr lang="es-ES"/>
              <a:t>. </a:t>
            </a:r>
            <a:r>
              <a:rPr lang="es-ES" err="1"/>
              <a:t>Knowing</a:t>
            </a:r>
            <a:r>
              <a:rPr lang="es-ES"/>
              <a:t> </a:t>
            </a:r>
            <a:r>
              <a:rPr lang="es-ES" err="1"/>
              <a:t>how</a:t>
            </a:r>
            <a:r>
              <a:rPr lang="es-ES"/>
              <a:t> </a:t>
            </a:r>
            <a:r>
              <a:rPr lang="es-ES" err="1"/>
              <a:t>the</a:t>
            </a:r>
            <a:r>
              <a:rPr lang="es-ES"/>
              <a:t> </a:t>
            </a:r>
            <a:r>
              <a:rPr lang="es-ES" err="1"/>
              <a:t>LLMs</a:t>
            </a:r>
            <a:r>
              <a:rPr lang="es-ES"/>
              <a:t> </a:t>
            </a:r>
            <a:r>
              <a:rPr lang="es-ES" err="1"/>
              <a:t>process</a:t>
            </a:r>
            <a:r>
              <a:rPr lang="es-ES"/>
              <a:t> input and </a:t>
            </a:r>
            <a:r>
              <a:rPr lang="es-ES" err="1"/>
              <a:t>generate</a:t>
            </a:r>
            <a:r>
              <a:rPr lang="es-ES"/>
              <a:t> output </a:t>
            </a:r>
            <a:r>
              <a:rPr lang="es-ES" err="1"/>
              <a:t>may</a:t>
            </a:r>
            <a:r>
              <a:rPr lang="es-ES"/>
              <a:t> be </a:t>
            </a:r>
            <a:r>
              <a:rPr lang="es-ES" err="1"/>
              <a:t>useful</a:t>
            </a:r>
            <a:r>
              <a:rPr lang="es-ES"/>
              <a:t> (</a:t>
            </a:r>
            <a:r>
              <a:rPr lang="es-ES" err="1"/>
              <a:t>but</a:t>
            </a:r>
            <a:r>
              <a:rPr lang="es-ES"/>
              <a:t> </a:t>
            </a:r>
            <a:r>
              <a:rPr lang="es-ES" err="1"/>
              <a:t>not</a:t>
            </a:r>
            <a:r>
              <a:rPr lang="es-ES"/>
              <a:t> </a:t>
            </a:r>
            <a:r>
              <a:rPr lang="es-ES" err="1"/>
              <a:t>completely</a:t>
            </a:r>
            <a:r>
              <a:rPr lang="es-ES"/>
              <a:t> </a:t>
            </a:r>
            <a:r>
              <a:rPr lang="es-ES" err="1"/>
              <a:t>relevant</a:t>
            </a:r>
            <a:r>
              <a:rPr lang="es-ES"/>
              <a:t> to </a:t>
            </a:r>
            <a:r>
              <a:rPr lang="es-ES" err="1"/>
              <a:t>the</a:t>
            </a:r>
            <a:r>
              <a:rPr lang="es-ES"/>
              <a:t> </a:t>
            </a:r>
            <a:r>
              <a:rPr lang="es-ES" err="1"/>
              <a:t>content</a:t>
            </a:r>
            <a:r>
              <a:rPr lang="es-ES"/>
              <a:t> of </a:t>
            </a:r>
            <a:r>
              <a:rPr lang="es-ES" err="1"/>
              <a:t>the</a:t>
            </a:r>
            <a:r>
              <a:rPr lang="es-ES"/>
              <a:t> workshop)</a:t>
            </a:r>
            <a:endParaRPr lang="en-US"/>
          </a:p>
        </p:txBody>
      </p:sp>
      <p:sp>
        <p:nvSpPr>
          <p:cNvPr id="4" name="Slide Number Placeholder 3"/>
          <p:cNvSpPr>
            <a:spLocks noGrp="1"/>
          </p:cNvSpPr>
          <p:nvPr>
            <p:ph type="sldNum" sz="quarter" idx="5"/>
          </p:nvPr>
        </p:nvSpPr>
        <p:spPr/>
        <p:txBody>
          <a:bodyPr/>
          <a:lstStyle/>
          <a:p>
            <a:fld id="{4BF3970E-AFBC-48ED-84DA-23F29216512C}" type="slidenum">
              <a:rPr lang="en-US" smtClean="0"/>
              <a:t>17</a:t>
            </a:fld>
            <a:endParaRPr lang="en-US"/>
          </a:p>
        </p:txBody>
      </p:sp>
    </p:spTree>
    <p:extLst>
      <p:ext uri="{BB962C8B-B14F-4D97-AF65-F5344CB8AC3E}">
        <p14:creationId xmlns:p14="http://schemas.microsoft.com/office/powerpoint/2010/main" val="2693836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err="1"/>
              <a:t>Notes</a:t>
            </a:r>
            <a:r>
              <a:rPr lang="nl-NL"/>
              <a:t> </a:t>
            </a:r>
            <a:r>
              <a:rPr lang="nl-NL" err="1"/>
              <a:t>for</a:t>
            </a:r>
            <a:r>
              <a:rPr lang="nl-NL"/>
              <a:t> </a:t>
            </a:r>
            <a:r>
              <a:rPr lang="nl-NL" err="1"/>
              <a:t>self</a:t>
            </a:r>
            <a:r>
              <a:rPr lang="nl-NL"/>
              <a:t> (I </a:t>
            </a:r>
            <a:r>
              <a:rPr lang="nl-NL" err="1"/>
              <a:t>didn’t</a:t>
            </a:r>
            <a:r>
              <a:rPr lang="nl-NL"/>
              <a:t> </a:t>
            </a:r>
            <a:r>
              <a:rPr lang="nl-NL" err="1"/>
              <a:t>know</a:t>
            </a:r>
            <a:r>
              <a:rPr lang="nl-NL"/>
              <a:t> </a:t>
            </a:r>
            <a:r>
              <a:rPr lang="nl-NL" err="1"/>
              <a:t>what</a:t>
            </a:r>
            <a:r>
              <a:rPr lang="nl-NL"/>
              <a:t> </a:t>
            </a:r>
            <a:r>
              <a:rPr lang="nl-NL" err="1"/>
              <a:t>Bloom’s</a:t>
            </a:r>
            <a:r>
              <a:rPr lang="nl-NL"/>
              <a:t> </a:t>
            </a:r>
            <a:r>
              <a:rPr lang="nl-NL" err="1"/>
              <a:t>taxonomy</a:t>
            </a:r>
            <a:r>
              <a:rPr lang="nl-NL"/>
              <a:t> </a:t>
            </a:r>
            <a:r>
              <a:rPr lang="nl-NL" err="1"/>
              <a:t>verbs</a:t>
            </a:r>
            <a:r>
              <a:rPr lang="nl-NL"/>
              <a:t> </a:t>
            </a:r>
            <a:r>
              <a:rPr lang="nl-NL" err="1"/>
              <a:t>were</a:t>
            </a:r>
            <a:r>
              <a:rPr lang="nl-NL"/>
              <a:t>):</a:t>
            </a:r>
            <a:endParaRPr lang="es-ES" b="1"/>
          </a:p>
          <a:p>
            <a:r>
              <a:rPr lang="es-ES" b="0" err="1"/>
              <a:t>Bloom’s</a:t>
            </a:r>
            <a:r>
              <a:rPr lang="es-ES" b="0"/>
              <a:t> </a:t>
            </a:r>
            <a:r>
              <a:rPr lang="es-ES" b="0" err="1"/>
              <a:t>taxonomy</a:t>
            </a:r>
            <a:r>
              <a:rPr lang="es-ES" b="0"/>
              <a:t> </a:t>
            </a:r>
            <a:r>
              <a:rPr lang="es-ES" b="0" err="1"/>
              <a:t>is</a:t>
            </a:r>
            <a:r>
              <a:rPr lang="es-ES" b="0"/>
              <a:t> a </a:t>
            </a:r>
            <a:r>
              <a:rPr lang="es-ES" b="0" err="1"/>
              <a:t>hierarchy</a:t>
            </a:r>
            <a:r>
              <a:rPr lang="es-ES" b="0"/>
              <a:t> of </a:t>
            </a:r>
            <a:r>
              <a:rPr lang="es-ES" b="0" err="1"/>
              <a:t>cognitive</a:t>
            </a:r>
            <a:r>
              <a:rPr lang="es-ES" b="0"/>
              <a:t> </a:t>
            </a:r>
            <a:r>
              <a:rPr lang="es-ES" b="0" err="1"/>
              <a:t>skills</a:t>
            </a:r>
            <a:r>
              <a:rPr lang="es-ES" b="0"/>
              <a:t>, </a:t>
            </a:r>
            <a:r>
              <a:rPr lang="es-ES" b="0" err="1"/>
              <a:t>from</a:t>
            </a:r>
            <a:r>
              <a:rPr lang="es-ES" b="0"/>
              <a:t> </a:t>
            </a:r>
            <a:r>
              <a:rPr lang="es-ES" b="0" err="1"/>
              <a:t>lower-order</a:t>
            </a:r>
            <a:r>
              <a:rPr lang="es-ES" b="0"/>
              <a:t> to </a:t>
            </a:r>
            <a:r>
              <a:rPr lang="es-ES" b="0" err="1"/>
              <a:t>higher-order</a:t>
            </a:r>
            <a:r>
              <a:rPr lang="es-ES" b="0"/>
              <a:t> </a:t>
            </a:r>
            <a:r>
              <a:rPr lang="es-ES" b="0" err="1"/>
              <a:t>thinking</a:t>
            </a:r>
            <a:r>
              <a:rPr lang="es-ES" b="0"/>
              <a:t>. </a:t>
            </a:r>
            <a:r>
              <a:rPr lang="es-ES" b="0" err="1"/>
              <a:t>Teachers</a:t>
            </a:r>
            <a:r>
              <a:rPr lang="es-ES" b="0"/>
              <a:t> use </a:t>
            </a:r>
            <a:r>
              <a:rPr lang="es-ES" b="0" err="1"/>
              <a:t>verbs</a:t>
            </a:r>
            <a:r>
              <a:rPr lang="es-ES" b="0"/>
              <a:t> </a:t>
            </a:r>
            <a:r>
              <a:rPr lang="es-ES" b="0" err="1"/>
              <a:t>from</a:t>
            </a:r>
            <a:r>
              <a:rPr lang="es-ES" b="0"/>
              <a:t> </a:t>
            </a:r>
            <a:r>
              <a:rPr lang="es-ES" b="0" err="1"/>
              <a:t>Bloom’s</a:t>
            </a:r>
            <a:r>
              <a:rPr lang="es-ES" b="0"/>
              <a:t> </a:t>
            </a:r>
            <a:r>
              <a:rPr lang="es-ES" b="0" err="1"/>
              <a:t>taxonomy</a:t>
            </a:r>
            <a:r>
              <a:rPr lang="es-ES" b="0"/>
              <a:t> to </a:t>
            </a:r>
            <a:r>
              <a:rPr lang="es-ES" b="0" err="1"/>
              <a:t>write</a:t>
            </a:r>
            <a:r>
              <a:rPr lang="es-ES" b="0"/>
              <a:t> </a:t>
            </a:r>
            <a:r>
              <a:rPr lang="es-ES" b="0" err="1"/>
              <a:t>ILOs</a:t>
            </a:r>
            <a:r>
              <a:rPr lang="es-ES" b="0"/>
              <a:t> (</a:t>
            </a:r>
            <a:r>
              <a:rPr lang="es-ES" b="0" err="1"/>
              <a:t>intended</a:t>
            </a:r>
            <a:r>
              <a:rPr lang="es-ES" b="0"/>
              <a:t> </a:t>
            </a:r>
            <a:r>
              <a:rPr lang="es-ES" b="0" err="1"/>
              <a:t>learnign</a:t>
            </a:r>
            <a:r>
              <a:rPr lang="es-ES" b="0"/>
              <a:t> </a:t>
            </a:r>
            <a:r>
              <a:rPr lang="es-ES" b="0" err="1"/>
              <a:t>outcomes</a:t>
            </a:r>
            <a:r>
              <a:rPr lang="es-ES" b="0"/>
              <a:t>) in a </a:t>
            </a:r>
            <a:r>
              <a:rPr lang="es-ES" b="0" err="1"/>
              <a:t>measurable</a:t>
            </a:r>
            <a:r>
              <a:rPr lang="es-ES" b="0"/>
              <a:t> </a:t>
            </a:r>
            <a:r>
              <a:rPr lang="es-ES" b="0" err="1"/>
              <a:t>way</a:t>
            </a:r>
            <a:r>
              <a:rPr lang="es-ES" b="0"/>
              <a:t>. </a:t>
            </a:r>
            <a:r>
              <a:rPr lang="es-ES" b="0" err="1"/>
              <a:t>Levels</a:t>
            </a:r>
            <a:r>
              <a:rPr lang="es-ES" b="0"/>
              <a:t> and </a:t>
            </a:r>
            <a:r>
              <a:rPr lang="es-ES" b="0" err="1"/>
              <a:t>example</a:t>
            </a:r>
            <a:r>
              <a:rPr lang="es-ES" b="0"/>
              <a:t> </a:t>
            </a:r>
            <a:r>
              <a:rPr lang="es-ES" b="0" err="1"/>
              <a:t>verbs</a:t>
            </a:r>
            <a:r>
              <a:rPr lang="es-ES" b="0"/>
              <a:t>:</a:t>
            </a:r>
          </a:p>
          <a:p>
            <a:pPr marL="171450" indent="-171450">
              <a:buFont typeface="Arial" panose="020B0604020202020204" pitchFamily="34" charset="0"/>
              <a:buChar char="•"/>
            </a:pPr>
            <a:r>
              <a:rPr lang="es-ES" b="0" err="1"/>
              <a:t>Remembering</a:t>
            </a:r>
            <a:r>
              <a:rPr lang="es-ES" b="0"/>
              <a:t>: define, </a:t>
            </a:r>
            <a:r>
              <a:rPr lang="es-ES" b="0" err="1"/>
              <a:t>list</a:t>
            </a:r>
            <a:r>
              <a:rPr lang="es-ES" b="0"/>
              <a:t>, </a:t>
            </a:r>
            <a:r>
              <a:rPr lang="es-ES" b="0" err="1"/>
              <a:t>recall</a:t>
            </a:r>
            <a:r>
              <a:rPr lang="es-ES" b="0"/>
              <a:t>, </a:t>
            </a:r>
            <a:r>
              <a:rPr lang="es-ES" b="0" err="1"/>
              <a:t>identify</a:t>
            </a:r>
            <a:endParaRPr lang="es-ES" b="0"/>
          </a:p>
          <a:p>
            <a:pPr marL="171450" indent="-171450">
              <a:buFont typeface="Arial" panose="020B0604020202020204" pitchFamily="34" charset="0"/>
              <a:buChar char="•"/>
            </a:pPr>
            <a:r>
              <a:rPr lang="es-ES" b="0" err="1"/>
              <a:t>Understanding</a:t>
            </a:r>
            <a:r>
              <a:rPr lang="es-ES" b="0"/>
              <a:t>: </a:t>
            </a:r>
            <a:r>
              <a:rPr lang="es-ES" b="0" err="1"/>
              <a:t>explain</a:t>
            </a:r>
            <a:r>
              <a:rPr lang="es-ES" b="0"/>
              <a:t>, </a:t>
            </a:r>
            <a:r>
              <a:rPr lang="es-ES" b="0" err="1"/>
              <a:t>summarize</a:t>
            </a:r>
            <a:r>
              <a:rPr lang="es-ES" b="0"/>
              <a:t>, </a:t>
            </a:r>
            <a:r>
              <a:rPr lang="es-ES" b="0" err="1"/>
              <a:t>classify</a:t>
            </a:r>
            <a:r>
              <a:rPr lang="es-ES" b="0"/>
              <a:t>, describe</a:t>
            </a:r>
          </a:p>
          <a:p>
            <a:pPr marL="171450" indent="-171450">
              <a:buFont typeface="Arial" panose="020B0604020202020204" pitchFamily="34" charset="0"/>
              <a:buChar char="•"/>
            </a:pPr>
            <a:r>
              <a:rPr lang="es-ES" b="0" err="1"/>
              <a:t>Applying</a:t>
            </a:r>
            <a:r>
              <a:rPr lang="es-ES" b="0"/>
              <a:t> : use, </a:t>
            </a:r>
            <a:r>
              <a:rPr lang="es-ES" b="0" err="1"/>
              <a:t>demonstrate</a:t>
            </a:r>
            <a:r>
              <a:rPr lang="es-ES" b="0"/>
              <a:t>, </a:t>
            </a:r>
            <a:r>
              <a:rPr lang="es-ES" b="0" err="1"/>
              <a:t>implement</a:t>
            </a:r>
            <a:r>
              <a:rPr lang="es-ES" b="0"/>
              <a:t>, </a:t>
            </a:r>
            <a:r>
              <a:rPr lang="es-ES" b="0" err="1"/>
              <a:t>solve</a:t>
            </a:r>
            <a:endParaRPr lang="es-ES" b="0"/>
          </a:p>
          <a:p>
            <a:pPr marL="171450" indent="-171450">
              <a:buFont typeface="Arial" panose="020B0604020202020204" pitchFamily="34" charset="0"/>
              <a:buChar char="•"/>
            </a:pPr>
            <a:r>
              <a:rPr lang="es-ES" b="0" err="1"/>
              <a:t>Analyzing</a:t>
            </a:r>
            <a:r>
              <a:rPr lang="es-ES" b="0"/>
              <a:t>: compare, </a:t>
            </a:r>
            <a:r>
              <a:rPr lang="es-ES" b="0" err="1"/>
              <a:t>differentiate</a:t>
            </a:r>
            <a:r>
              <a:rPr lang="es-ES" b="0"/>
              <a:t>, examine, </a:t>
            </a:r>
            <a:r>
              <a:rPr lang="es-ES" b="0" err="1"/>
              <a:t>question</a:t>
            </a:r>
            <a:endParaRPr lang="es-ES" b="0"/>
          </a:p>
          <a:p>
            <a:pPr marL="171450" indent="-171450">
              <a:buFont typeface="Arial" panose="020B0604020202020204" pitchFamily="34" charset="0"/>
              <a:buChar char="•"/>
            </a:pPr>
            <a:r>
              <a:rPr lang="es-ES" b="0" err="1"/>
              <a:t>Evaluating</a:t>
            </a:r>
            <a:r>
              <a:rPr lang="es-ES" b="0"/>
              <a:t>: critique, </a:t>
            </a:r>
            <a:r>
              <a:rPr lang="es-ES" b="0" err="1"/>
              <a:t>justify</a:t>
            </a:r>
            <a:r>
              <a:rPr lang="es-ES" b="0"/>
              <a:t>, </a:t>
            </a:r>
            <a:r>
              <a:rPr lang="es-ES" b="0" err="1"/>
              <a:t>assess</a:t>
            </a:r>
            <a:r>
              <a:rPr lang="es-ES" b="0"/>
              <a:t>, </a:t>
            </a:r>
            <a:r>
              <a:rPr lang="es-ES" b="0" err="1"/>
              <a:t>argue</a:t>
            </a:r>
            <a:endParaRPr lang="es-ES" b="0"/>
          </a:p>
          <a:p>
            <a:pPr marL="171450" indent="-171450">
              <a:buFont typeface="Arial" panose="020B0604020202020204" pitchFamily="34" charset="0"/>
              <a:buChar char="•"/>
            </a:pPr>
            <a:r>
              <a:rPr lang="es-ES" b="0" err="1"/>
              <a:t>Creating</a:t>
            </a:r>
            <a:r>
              <a:rPr lang="es-ES" b="0"/>
              <a:t>: </a:t>
            </a:r>
            <a:r>
              <a:rPr lang="es-ES" b="0" err="1"/>
              <a:t>design</a:t>
            </a:r>
            <a:r>
              <a:rPr lang="es-ES" b="0"/>
              <a:t>, </a:t>
            </a:r>
            <a:r>
              <a:rPr lang="es-ES" b="0" err="1"/>
              <a:t>construct</a:t>
            </a:r>
            <a:r>
              <a:rPr lang="es-ES" b="0"/>
              <a:t>, </a:t>
            </a:r>
            <a:r>
              <a:rPr lang="es-ES" b="0" err="1"/>
              <a:t>formulate</a:t>
            </a:r>
            <a:r>
              <a:rPr lang="es-ES" b="0"/>
              <a:t>, produce</a:t>
            </a:r>
          </a:p>
          <a:p>
            <a:endParaRPr lang="es-ES"/>
          </a:p>
        </p:txBody>
      </p:sp>
      <p:sp>
        <p:nvSpPr>
          <p:cNvPr id="4" name="Marcador de número de diapositiva 3"/>
          <p:cNvSpPr>
            <a:spLocks noGrp="1"/>
          </p:cNvSpPr>
          <p:nvPr>
            <p:ph type="sldNum" sz="quarter" idx="5"/>
          </p:nvPr>
        </p:nvSpPr>
        <p:spPr/>
        <p:txBody>
          <a:bodyPr/>
          <a:lstStyle/>
          <a:p>
            <a:fld id="{4BF3970E-AFBC-48ED-84DA-23F29216512C}" type="slidenum">
              <a:rPr lang="en-US" smtClean="0"/>
              <a:t>20</a:t>
            </a:fld>
            <a:endParaRPr lang="en-US"/>
          </a:p>
        </p:txBody>
      </p:sp>
    </p:spTree>
    <p:extLst>
      <p:ext uri="{BB962C8B-B14F-4D97-AF65-F5344CB8AC3E}">
        <p14:creationId xmlns:p14="http://schemas.microsoft.com/office/powerpoint/2010/main" val="56086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EFB57-AC45-6DAF-B10D-2705A6AFD2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4417080-BD31-DAB4-AD4C-164B8634927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F120143-4808-5016-C1E3-9683BC5B169E}"/>
              </a:ext>
            </a:extLst>
          </p:cNvPr>
          <p:cNvSpPr>
            <a:spLocks noGrp="1"/>
          </p:cNvSpPr>
          <p:nvPr>
            <p:ph type="body" idx="1"/>
          </p:nvPr>
        </p:nvSpPr>
        <p:spPr/>
        <p:txBody>
          <a:bodyPr/>
          <a:lstStyle/>
          <a:p>
            <a:r>
              <a:rPr lang="es-ES" err="1"/>
              <a:t>What</a:t>
            </a:r>
            <a:r>
              <a:rPr lang="es-ES"/>
              <a:t> are </a:t>
            </a:r>
            <a:r>
              <a:rPr lang="es-ES" err="1"/>
              <a:t>some</a:t>
            </a:r>
            <a:r>
              <a:rPr lang="es-ES"/>
              <a:t> </a:t>
            </a:r>
            <a:r>
              <a:rPr lang="es-ES" err="1"/>
              <a:t>examples</a:t>
            </a:r>
            <a:r>
              <a:rPr lang="es-ES"/>
              <a:t> of </a:t>
            </a:r>
            <a:r>
              <a:rPr lang="es-ES" err="1"/>
              <a:t>using</a:t>
            </a:r>
            <a:r>
              <a:rPr lang="es-ES"/>
              <a:t> AI </a:t>
            </a:r>
            <a:r>
              <a:rPr lang="es-ES" err="1"/>
              <a:t>tackling</a:t>
            </a:r>
            <a:r>
              <a:rPr lang="es-ES"/>
              <a:t> human </a:t>
            </a:r>
            <a:r>
              <a:rPr lang="es-ES" err="1"/>
              <a:t>bias</a:t>
            </a:r>
            <a:r>
              <a:rPr lang="es-ES"/>
              <a:t>? </a:t>
            </a:r>
            <a:r>
              <a:rPr lang="es-ES" err="1"/>
              <a:t>It</a:t>
            </a:r>
            <a:r>
              <a:rPr lang="es-ES"/>
              <a:t> </a:t>
            </a:r>
            <a:r>
              <a:rPr lang="es-ES" err="1"/>
              <a:t>could</a:t>
            </a:r>
            <a:r>
              <a:rPr lang="es-ES"/>
              <a:t> be </a:t>
            </a:r>
            <a:r>
              <a:rPr lang="es-ES" err="1"/>
              <a:t>useful</a:t>
            </a:r>
            <a:r>
              <a:rPr lang="es-ES"/>
              <a:t> to </a:t>
            </a:r>
            <a:r>
              <a:rPr lang="es-ES" err="1"/>
              <a:t>give</a:t>
            </a:r>
            <a:r>
              <a:rPr lang="es-ES"/>
              <a:t> </a:t>
            </a:r>
            <a:r>
              <a:rPr lang="es-ES" err="1"/>
              <a:t>some</a:t>
            </a:r>
            <a:r>
              <a:rPr lang="es-ES"/>
              <a:t> </a:t>
            </a:r>
            <a:r>
              <a:rPr lang="es-ES" err="1"/>
              <a:t>prompts</a:t>
            </a:r>
            <a:r>
              <a:rPr lang="es-ES"/>
              <a:t> as to </a:t>
            </a:r>
            <a:r>
              <a:rPr lang="es-ES" err="1"/>
              <a:t>how</a:t>
            </a:r>
            <a:r>
              <a:rPr lang="es-ES"/>
              <a:t> AI can be </a:t>
            </a:r>
            <a:r>
              <a:rPr lang="es-ES" err="1"/>
              <a:t>used</a:t>
            </a:r>
            <a:r>
              <a:rPr lang="es-ES"/>
              <a:t> </a:t>
            </a:r>
            <a:r>
              <a:rPr lang="es-ES" err="1"/>
              <a:t>for</a:t>
            </a:r>
            <a:r>
              <a:rPr lang="es-ES"/>
              <a:t> </a:t>
            </a:r>
            <a:r>
              <a:rPr lang="es-ES" err="1"/>
              <a:t>that</a:t>
            </a:r>
            <a:r>
              <a:rPr lang="es-ES"/>
              <a:t> (and </a:t>
            </a:r>
            <a:r>
              <a:rPr lang="es-ES" err="1"/>
              <a:t>alo</a:t>
            </a:r>
            <a:r>
              <a:rPr lang="es-ES"/>
              <a:t> I </a:t>
            </a:r>
            <a:r>
              <a:rPr lang="es-ES" err="1"/>
              <a:t>think</a:t>
            </a:r>
            <a:r>
              <a:rPr lang="es-ES"/>
              <a:t> </a:t>
            </a:r>
            <a:r>
              <a:rPr lang="es-ES" err="1"/>
              <a:t>that</a:t>
            </a:r>
            <a:r>
              <a:rPr lang="es-ES"/>
              <a:t> in </a:t>
            </a:r>
            <a:r>
              <a:rPr lang="es-ES" err="1"/>
              <a:t>this</a:t>
            </a:r>
            <a:r>
              <a:rPr lang="es-ES"/>
              <a:t> </a:t>
            </a:r>
            <a:r>
              <a:rPr lang="es-ES" err="1"/>
              <a:t>poiint</a:t>
            </a:r>
            <a:r>
              <a:rPr lang="es-ES"/>
              <a:t>, </a:t>
            </a:r>
            <a:r>
              <a:rPr lang="es-ES" err="1"/>
              <a:t>possible</a:t>
            </a:r>
            <a:r>
              <a:rPr lang="es-ES"/>
              <a:t> </a:t>
            </a:r>
            <a:r>
              <a:rPr lang="es-ES" err="1"/>
              <a:t>Ai</a:t>
            </a:r>
            <a:r>
              <a:rPr lang="es-ES"/>
              <a:t> </a:t>
            </a:r>
            <a:r>
              <a:rPr lang="es-ES" err="1"/>
              <a:t>biases</a:t>
            </a:r>
            <a:r>
              <a:rPr lang="es-ES"/>
              <a:t> </a:t>
            </a:r>
            <a:r>
              <a:rPr lang="es-ES" err="1"/>
              <a:t>should</a:t>
            </a:r>
            <a:r>
              <a:rPr lang="es-ES"/>
              <a:t> be </a:t>
            </a:r>
            <a:r>
              <a:rPr lang="es-ES" err="1"/>
              <a:t>mentioned</a:t>
            </a:r>
            <a:r>
              <a:rPr lang="es-ES"/>
              <a:t> to </a:t>
            </a:r>
            <a:r>
              <a:rPr lang="es-ES" err="1"/>
              <a:t>avoid</a:t>
            </a:r>
            <a:r>
              <a:rPr lang="es-ES"/>
              <a:t> </a:t>
            </a:r>
            <a:r>
              <a:rPr lang="es-ES" err="1"/>
              <a:t>making</a:t>
            </a:r>
            <a:r>
              <a:rPr lang="es-ES"/>
              <a:t> LLM </a:t>
            </a:r>
            <a:r>
              <a:rPr lang="es-ES" err="1"/>
              <a:t>seem</a:t>
            </a:r>
            <a:r>
              <a:rPr lang="es-ES"/>
              <a:t> </a:t>
            </a:r>
            <a:r>
              <a:rPr lang="es-ES" err="1"/>
              <a:t>like</a:t>
            </a:r>
            <a:r>
              <a:rPr lang="es-ES"/>
              <a:t> </a:t>
            </a:r>
            <a:r>
              <a:rPr lang="es-ES" err="1"/>
              <a:t>objective</a:t>
            </a:r>
            <a:r>
              <a:rPr lang="es-ES"/>
              <a:t> machines, </a:t>
            </a:r>
            <a:r>
              <a:rPr lang="es-ES" err="1"/>
              <a:t>when</a:t>
            </a:r>
            <a:r>
              <a:rPr lang="es-ES"/>
              <a:t> </a:t>
            </a:r>
            <a:r>
              <a:rPr lang="es-ES" err="1"/>
              <a:t>they’re</a:t>
            </a:r>
            <a:r>
              <a:rPr lang="es-ES"/>
              <a:t> </a:t>
            </a:r>
            <a:r>
              <a:rPr lang="es-ES" err="1"/>
              <a:t>also</a:t>
            </a:r>
            <a:r>
              <a:rPr lang="es-ES"/>
              <a:t> </a:t>
            </a:r>
            <a:r>
              <a:rPr lang="es-ES" err="1"/>
              <a:t>biased</a:t>
            </a:r>
            <a:r>
              <a:rPr lang="es-ES"/>
              <a:t> </a:t>
            </a:r>
            <a:r>
              <a:rPr lang="es-ES" err="1"/>
              <a:t>depending</a:t>
            </a:r>
            <a:r>
              <a:rPr lang="es-ES"/>
              <a:t> </a:t>
            </a:r>
            <a:r>
              <a:rPr lang="es-ES" err="1"/>
              <a:t>on</a:t>
            </a:r>
            <a:r>
              <a:rPr lang="es-ES"/>
              <a:t> </a:t>
            </a:r>
            <a:r>
              <a:rPr lang="es-ES" err="1"/>
              <a:t>the</a:t>
            </a:r>
            <a:r>
              <a:rPr lang="es-ES"/>
              <a:t> </a:t>
            </a:r>
            <a:r>
              <a:rPr lang="es-ES" err="1"/>
              <a:t>models</a:t>
            </a:r>
            <a:r>
              <a:rPr lang="es-ES"/>
              <a:t> </a:t>
            </a:r>
            <a:r>
              <a:rPr lang="es-ES" err="1"/>
              <a:t>they</a:t>
            </a:r>
            <a:r>
              <a:rPr lang="es-ES"/>
              <a:t> </a:t>
            </a:r>
            <a:r>
              <a:rPr lang="es-ES" err="1"/>
              <a:t>were</a:t>
            </a:r>
            <a:r>
              <a:rPr lang="es-ES"/>
              <a:t> </a:t>
            </a:r>
            <a:r>
              <a:rPr lang="es-ES" err="1"/>
              <a:t>trained</a:t>
            </a:r>
            <a:r>
              <a:rPr lang="es-ES"/>
              <a:t> </a:t>
            </a:r>
            <a:r>
              <a:rPr lang="es-ES" err="1"/>
              <a:t>on</a:t>
            </a:r>
            <a:r>
              <a:rPr lang="es-ES"/>
              <a:t>).</a:t>
            </a:r>
          </a:p>
          <a:p>
            <a:endParaRPr lang="es-ES">
              <a:ea typeface="Calibri"/>
              <a:cs typeface="Calibri"/>
            </a:endParaRPr>
          </a:p>
          <a:p>
            <a:r>
              <a:rPr lang="es-ES">
                <a:solidFill>
                  <a:srgbClr val="FF0000"/>
                </a:solidFill>
                <a:ea typeface="Calibri"/>
                <a:cs typeface="Calibri"/>
              </a:rPr>
              <a:t>(</a:t>
            </a:r>
            <a:r>
              <a:rPr lang="es-ES" err="1">
                <a:solidFill>
                  <a:srgbClr val="FF0000"/>
                </a:solidFill>
                <a:ea typeface="Calibri"/>
                <a:cs typeface="Calibri"/>
              </a:rPr>
              <a:t>Write</a:t>
            </a:r>
            <a:r>
              <a:rPr lang="es-ES">
                <a:solidFill>
                  <a:srgbClr val="FF0000"/>
                </a:solidFill>
                <a:ea typeface="Calibri"/>
                <a:cs typeface="Calibri"/>
              </a:rPr>
              <a:t> 1-2 </a:t>
            </a:r>
            <a:r>
              <a:rPr lang="es-ES" err="1">
                <a:solidFill>
                  <a:srgbClr val="FF0000"/>
                </a:solidFill>
                <a:ea typeface="Calibri"/>
                <a:cs typeface="Calibri"/>
              </a:rPr>
              <a:t>slides</a:t>
            </a:r>
            <a:r>
              <a:rPr lang="es-ES">
                <a:solidFill>
                  <a:srgbClr val="FF0000"/>
                </a:solidFill>
                <a:ea typeface="Calibri"/>
                <a:cs typeface="Calibri"/>
              </a:rPr>
              <a:t> </a:t>
            </a:r>
            <a:r>
              <a:rPr lang="es-ES" err="1">
                <a:solidFill>
                  <a:srgbClr val="FF0000"/>
                </a:solidFill>
                <a:ea typeface="Calibri"/>
                <a:cs typeface="Calibri"/>
              </a:rPr>
              <a:t>on</a:t>
            </a:r>
            <a:r>
              <a:rPr lang="es-ES">
                <a:solidFill>
                  <a:srgbClr val="FF0000"/>
                </a:solidFill>
                <a:ea typeface="Calibri"/>
                <a:cs typeface="Calibri"/>
              </a:rPr>
              <a:t> </a:t>
            </a:r>
            <a:r>
              <a:rPr lang="es-ES" err="1">
                <a:solidFill>
                  <a:srgbClr val="FF0000"/>
                </a:solidFill>
                <a:ea typeface="Calibri"/>
                <a:cs typeface="Calibri"/>
              </a:rPr>
              <a:t>it</a:t>
            </a:r>
            <a:r>
              <a:rPr lang="es-ES">
                <a:solidFill>
                  <a:srgbClr val="FF0000"/>
                </a:solidFill>
                <a:ea typeface="Calibri"/>
                <a:cs typeface="Calibri"/>
              </a:rPr>
              <a:t>)</a:t>
            </a:r>
          </a:p>
        </p:txBody>
      </p:sp>
      <p:sp>
        <p:nvSpPr>
          <p:cNvPr id="4" name="Marcador de número de diapositiva 3">
            <a:extLst>
              <a:ext uri="{FF2B5EF4-FFF2-40B4-BE49-F238E27FC236}">
                <a16:creationId xmlns:a16="http://schemas.microsoft.com/office/drawing/2014/main" id="{A99E349B-ED4F-3A0B-F5FD-76FC01802D9E}"/>
              </a:ext>
            </a:extLst>
          </p:cNvPr>
          <p:cNvSpPr>
            <a:spLocks noGrp="1"/>
          </p:cNvSpPr>
          <p:nvPr>
            <p:ph type="sldNum" sz="quarter" idx="5"/>
          </p:nvPr>
        </p:nvSpPr>
        <p:spPr/>
        <p:txBody>
          <a:bodyPr/>
          <a:lstStyle/>
          <a:p>
            <a:fld id="{4BF3970E-AFBC-48ED-84DA-23F29216512C}" type="slidenum">
              <a:rPr lang="en-US" smtClean="0"/>
              <a:t>22</a:t>
            </a:fld>
            <a:endParaRPr lang="en-US"/>
          </a:p>
        </p:txBody>
      </p:sp>
    </p:spTree>
    <p:extLst>
      <p:ext uri="{BB962C8B-B14F-4D97-AF65-F5344CB8AC3E}">
        <p14:creationId xmlns:p14="http://schemas.microsoft.com/office/powerpoint/2010/main" val="105555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err="1">
                <a:latin typeface="Public Sans"/>
              </a:rPr>
              <a:t>It</a:t>
            </a:r>
            <a:r>
              <a:rPr lang="es-ES">
                <a:latin typeface="Public Sans"/>
              </a:rPr>
              <a:t> </a:t>
            </a:r>
            <a:r>
              <a:rPr lang="es-ES" err="1">
                <a:latin typeface="Public Sans"/>
              </a:rPr>
              <a:t>should</a:t>
            </a:r>
            <a:r>
              <a:rPr lang="es-ES">
                <a:latin typeface="Public Sans"/>
              </a:rPr>
              <a:t> be in </a:t>
            </a:r>
            <a:r>
              <a:rPr lang="es-ES" err="1">
                <a:latin typeface="Public Sans"/>
              </a:rPr>
              <a:t>learning</a:t>
            </a:r>
            <a:r>
              <a:rPr lang="es-ES">
                <a:latin typeface="Public Sans"/>
              </a:rPr>
              <a:t> </a:t>
            </a:r>
            <a:r>
              <a:rPr lang="es-ES" err="1">
                <a:latin typeface="Public Sans"/>
              </a:rPr>
              <a:t>teaching</a:t>
            </a:r>
            <a:r>
              <a:rPr lang="es-ES">
                <a:latin typeface="Public Sans"/>
              </a:rPr>
              <a:t> activities</a:t>
            </a:r>
          </a:p>
        </p:txBody>
      </p:sp>
      <p:sp>
        <p:nvSpPr>
          <p:cNvPr id="4" name="Marcador de número de diapositiva 3"/>
          <p:cNvSpPr>
            <a:spLocks noGrp="1"/>
          </p:cNvSpPr>
          <p:nvPr>
            <p:ph type="sldNum" sz="quarter" idx="5"/>
          </p:nvPr>
        </p:nvSpPr>
        <p:spPr/>
        <p:txBody>
          <a:bodyPr/>
          <a:lstStyle/>
          <a:p>
            <a:fld id="{4BF3970E-AFBC-48ED-84DA-23F29216512C}" type="slidenum">
              <a:rPr lang="en-US" smtClean="0"/>
              <a:t>27</a:t>
            </a:fld>
            <a:endParaRPr lang="en-US"/>
          </a:p>
        </p:txBody>
      </p:sp>
    </p:spTree>
    <p:extLst>
      <p:ext uri="{BB962C8B-B14F-4D97-AF65-F5344CB8AC3E}">
        <p14:creationId xmlns:p14="http://schemas.microsoft.com/office/powerpoint/2010/main" val="164626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ea typeface="Calibri"/>
                <a:cs typeface="Calibri"/>
              </a:rPr>
              <a:t>Make it clearer that these bullets are meant to be included in prompts</a:t>
            </a:r>
          </a:p>
        </p:txBody>
      </p:sp>
      <p:sp>
        <p:nvSpPr>
          <p:cNvPr id="4" name="Slide Number Placeholder 3"/>
          <p:cNvSpPr>
            <a:spLocks noGrp="1"/>
          </p:cNvSpPr>
          <p:nvPr>
            <p:ph type="sldNum" sz="quarter" idx="5"/>
          </p:nvPr>
        </p:nvSpPr>
        <p:spPr/>
        <p:txBody>
          <a:bodyPr/>
          <a:lstStyle/>
          <a:p>
            <a:fld id="{4BF3970E-AFBC-48ED-84DA-23F29216512C}" type="slidenum">
              <a:rPr lang="en-US" smtClean="0"/>
              <a:t>28</a:t>
            </a:fld>
            <a:endParaRPr lang="en-US"/>
          </a:p>
        </p:txBody>
      </p:sp>
    </p:spTree>
    <p:extLst>
      <p:ext uri="{BB962C8B-B14F-4D97-AF65-F5344CB8AC3E}">
        <p14:creationId xmlns:p14="http://schemas.microsoft.com/office/powerpoint/2010/main" val="260241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endParaRPr lang="es-ES"/>
          </a:p>
        </p:txBody>
      </p:sp>
      <p:sp>
        <p:nvSpPr>
          <p:cNvPr id="4" name="Marcador de número de diapositiva 3"/>
          <p:cNvSpPr>
            <a:spLocks noGrp="1"/>
          </p:cNvSpPr>
          <p:nvPr>
            <p:ph type="sldNum" sz="quarter" idx="5"/>
          </p:nvPr>
        </p:nvSpPr>
        <p:spPr/>
        <p:txBody>
          <a:bodyPr/>
          <a:lstStyle/>
          <a:p>
            <a:fld id="{4BF3970E-AFBC-48ED-84DA-23F29216512C}" type="slidenum">
              <a:rPr lang="en-US" smtClean="0"/>
              <a:t>30</a:t>
            </a:fld>
            <a:endParaRPr lang="en-US"/>
          </a:p>
        </p:txBody>
      </p:sp>
    </p:spTree>
    <p:extLst>
      <p:ext uri="{BB962C8B-B14F-4D97-AF65-F5344CB8AC3E}">
        <p14:creationId xmlns:p14="http://schemas.microsoft.com/office/powerpoint/2010/main" val="23234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err="1">
                <a:solidFill>
                  <a:srgbClr val="000000"/>
                </a:solidFill>
              </a:rPr>
              <a:t>Alsaiari</a:t>
            </a:r>
            <a:r>
              <a:rPr lang="es-ES">
                <a:solidFill>
                  <a:srgbClr val="000000"/>
                </a:solidFill>
              </a:rPr>
              <a:t>, O., </a:t>
            </a:r>
            <a:r>
              <a:rPr lang="es-ES" err="1">
                <a:solidFill>
                  <a:srgbClr val="000000"/>
                </a:solidFill>
              </a:rPr>
              <a:t>Baghaei</a:t>
            </a:r>
            <a:r>
              <a:rPr lang="es-ES">
                <a:solidFill>
                  <a:srgbClr val="000000"/>
                </a:solidFill>
              </a:rPr>
              <a:t>, N., </a:t>
            </a:r>
            <a:r>
              <a:rPr lang="es-ES" err="1">
                <a:solidFill>
                  <a:srgbClr val="000000"/>
                </a:solidFill>
              </a:rPr>
              <a:t>Lahza</a:t>
            </a:r>
            <a:r>
              <a:rPr lang="es-ES">
                <a:solidFill>
                  <a:srgbClr val="000000"/>
                </a:solidFill>
              </a:rPr>
              <a:t>, H., </a:t>
            </a:r>
            <a:r>
              <a:rPr lang="es-ES" err="1">
                <a:solidFill>
                  <a:srgbClr val="000000"/>
                </a:solidFill>
              </a:rPr>
              <a:t>Lodge</a:t>
            </a:r>
            <a:r>
              <a:rPr lang="es-ES">
                <a:solidFill>
                  <a:srgbClr val="000000"/>
                </a:solidFill>
              </a:rPr>
              <a:t>, J., Boden, M., &amp; </a:t>
            </a:r>
            <a:r>
              <a:rPr lang="es-ES" err="1">
                <a:solidFill>
                  <a:srgbClr val="000000"/>
                </a:solidFill>
              </a:rPr>
              <a:t>Khosravi</a:t>
            </a:r>
            <a:r>
              <a:rPr lang="es-ES">
                <a:solidFill>
                  <a:srgbClr val="000000"/>
                </a:solidFill>
              </a:rPr>
              <a:t>, H. (2024, 19 octubre). </a:t>
            </a:r>
            <a:r>
              <a:rPr lang="es-ES" i="1" err="1">
                <a:solidFill>
                  <a:srgbClr val="000000"/>
                </a:solidFill>
              </a:rPr>
              <a:t>Emotionally</a:t>
            </a:r>
            <a:r>
              <a:rPr lang="es-ES" i="1">
                <a:solidFill>
                  <a:srgbClr val="000000"/>
                </a:solidFill>
              </a:rPr>
              <a:t> </a:t>
            </a:r>
            <a:r>
              <a:rPr lang="es-ES" i="1" err="1">
                <a:solidFill>
                  <a:srgbClr val="000000"/>
                </a:solidFill>
              </a:rPr>
              <a:t>Enriched</a:t>
            </a:r>
            <a:r>
              <a:rPr lang="es-ES" i="1">
                <a:solidFill>
                  <a:srgbClr val="000000"/>
                </a:solidFill>
              </a:rPr>
              <a:t> </a:t>
            </a:r>
            <a:r>
              <a:rPr lang="es-ES" i="1" err="1">
                <a:solidFill>
                  <a:srgbClr val="000000"/>
                </a:solidFill>
              </a:rPr>
              <a:t>Feedback</a:t>
            </a:r>
            <a:r>
              <a:rPr lang="es-ES" i="1">
                <a:solidFill>
                  <a:srgbClr val="000000"/>
                </a:solidFill>
              </a:rPr>
              <a:t> </a:t>
            </a:r>
            <a:r>
              <a:rPr lang="es-ES" i="1" err="1">
                <a:solidFill>
                  <a:srgbClr val="000000"/>
                </a:solidFill>
              </a:rPr>
              <a:t>via</a:t>
            </a:r>
            <a:r>
              <a:rPr lang="es-ES" i="1">
                <a:solidFill>
                  <a:srgbClr val="000000"/>
                </a:solidFill>
              </a:rPr>
              <a:t> Generative AI</a:t>
            </a:r>
            <a:r>
              <a:rPr lang="es-ES">
                <a:solidFill>
                  <a:srgbClr val="000000"/>
                </a:solidFill>
              </a:rPr>
              <a:t>. arXiv.org. </a:t>
            </a:r>
            <a:r>
              <a:rPr lang="es-ES">
                <a:solidFill>
                  <a:srgbClr val="000000"/>
                </a:solidFill>
                <a:hlinkClick r:id="rId3"/>
              </a:rPr>
              <a:t>https://arxiv.org/abs/2410.15077</a:t>
            </a:r>
            <a:endParaRPr lang="en-US"/>
          </a:p>
          <a:p>
            <a:endParaRPr lang="es-ES">
              <a:solidFill>
                <a:srgbClr val="000000"/>
              </a:solidFill>
              <a:ea typeface="Calibri"/>
              <a:cs typeface="Calibri"/>
            </a:endParaRPr>
          </a:p>
        </p:txBody>
      </p:sp>
      <p:sp>
        <p:nvSpPr>
          <p:cNvPr id="4" name="Marcador de número de diapositiva 3"/>
          <p:cNvSpPr>
            <a:spLocks noGrp="1"/>
          </p:cNvSpPr>
          <p:nvPr>
            <p:ph type="sldNum" sz="quarter" idx="5"/>
          </p:nvPr>
        </p:nvSpPr>
        <p:spPr/>
        <p:txBody>
          <a:bodyPr/>
          <a:lstStyle/>
          <a:p>
            <a:fld id="{4BF3970E-AFBC-48ED-84DA-23F29216512C}" type="slidenum">
              <a:rPr lang="en-US" smtClean="0"/>
              <a:t>32</a:t>
            </a:fld>
            <a:endParaRPr lang="en-US"/>
          </a:p>
        </p:txBody>
      </p:sp>
    </p:spTree>
    <p:extLst>
      <p:ext uri="{BB962C8B-B14F-4D97-AF65-F5344CB8AC3E}">
        <p14:creationId xmlns:p14="http://schemas.microsoft.com/office/powerpoint/2010/main" val="6508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2DF05-BEB3-257D-5A72-11A285590F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9A29684-FF9D-D240-A3F8-6855A2509C3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B45732F-B0A3-905A-682D-847F9BF3A68B}"/>
              </a:ext>
            </a:extLst>
          </p:cNvPr>
          <p:cNvSpPr>
            <a:spLocks noGrp="1"/>
          </p:cNvSpPr>
          <p:nvPr>
            <p:ph type="body" idx="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23F06B4F-0CB8-9CE8-98DE-E790AF2AD236}"/>
              </a:ext>
            </a:extLst>
          </p:cNvPr>
          <p:cNvSpPr>
            <a:spLocks noGrp="1"/>
          </p:cNvSpPr>
          <p:nvPr>
            <p:ph type="sldNum" sz="quarter" idx="5"/>
          </p:nvPr>
        </p:nvSpPr>
        <p:spPr/>
        <p:txBody>
          <a:bodyPr/>
          <a:lstStyle/>
          <a:p>
            <a:fld id="{4BF3970E-AFBC-48ED-84DA-23F29216512C}" type="slidenum">
              <a:rPr lang="en-US" smtClean="0"/>
              <a:t>33</a:t>
            </a:fld>
            <a:endParaRPr lang="en-US"/>
          </a:p>
        </p:txBody>
      </p:sp>
    </p:spTree>
    <p:extLst>
      <p:ext uri="{BB962C8B-B14F-4D97-AF65-F5344CB8AC3E}">
        <p14:creationId xmlns:p14="http://schemas.microsoft.com/office/powerpoint/2010/main" val="1506566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B5708-2F18-B0A7-1915-5E4BE2DDED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A786283-4DB8-DDDE-3049-FA8DD0CA4E9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437DCB9-845A-2929-B054-7A358BF7F720}"/>
              </a:ext>
            </a:extLst>
          </p:cNvPr>
          <p:cNvSpPr>
            <a:spLocks noGrp="1"/>
          </p:cNvSpPr>
          <p:nvPr>
            <p:ph type="body" idx="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80120991-20B4-75A2-B9A6-981965D4FE10}"/>
              </a:ext>
            </a:extLst>
          </p:cNvPr>
          <p:cNvSpPr>
            <a:spLocks noGrp="1"/>
          </p:cNvSpPr>
          <p:nvPr>
            <p:ph type="sldNum" sz="quarter" idx="5"/>
          </p:nvPr>
        </p:nvSpPr>
        <p:spPr/>
        <p:txBody>
          <a:bodyPr/>
          <a:lstStyle/>
          <a:p>
            <a:fld id="{4BF3970E-AFBC-48ED-84DA-23F29216512C}" type="slidenum">
              <a:rPr lang="en-US" smtClean="0"/>
              <a:t>34</a:t>
            </a:fld>
            <a:endParaRPr lang="en-US"/>
          </a:p>
        </p:txBody>
      </p:sp>
    </p:spTree>
    <p:extLst>
      <p:ext uri="{BB962C8B-B14F-4D97-AF65-F5344CB8AC3E}">
        <p14:creationId xmlns:p14="http://schemas.microsoft.com/office/powerpoint/2010/main" val="1875161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7E0D-E960-D364-19A8-792369B94AE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6E5DD70-0D68-C0A0-2F57-DBEA17A0518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941A7B8-5566-F2C5-8208-40F54DBE0330}"/>
              </a:ext>
            </a:extLst>
          </p:cNvPr>
          <p:cNvSpPr>
            <a:spLocks noGrp="1"/>
          </p:cNvSpPr>
          <p:nvPr>
            <p:ph type="body" idx="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43ADC2C4-F5D7-57AA-86C8-4B822F23899F}"/>
              </a:ext>
            </a:extLst>
          </p:cNvPr>
          <p:cNvSpPr>
            <a:spLocks noGrp="1"/>
          </p:cNvSpPr>
          <p:nvPr>
            <p:ph type="sldNum" sz="quarter" idx="5"/>
          </p:nvPr>
        </p:nvSpPr>
        <p:spPr/>
        <p:txBody>
          <a:bodyPr/>
          <a:lstStyle/>
          <a:p>
            <a:fld id="{4BF3970E-AFBC-48ED-84DA-23F29216512C}" type="slidenum">
              <a:rPr lang="en-US" smtClean="0"/>
              <a:t>35</a:t>
            </a:fld>
            <a:endParaRPr lang="en-US"/>
          </a:p>
        </p:txBody>
      </p:sp>
    </p:spTree>
    <p:extLst>
      <p:ext uri="{BB962C8B-B14F-4D97-AF65-F5344CB8AC3E}">
        <p14:creationId xmlns:p14="http://schemas.microsoft.com/office/powerpoint/2010/main" val="296258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err="1"/>
              <a:t>We</a:t>
            </a:r>
            <a:r>
              <a:rPr lang="es-ES"/>
              <a:t> </a:t>
            </a:r>
            <a:r>
              <a:rPr lang="es-ES" err="1"/>
              <a:t>could</a:t>
            </a:r>
            <a:r>
              <a:rPr lang="es-ES"/>
              <a:t> </a:t>
            </a:r>
            <a:r>
              <a:rPr lang="es-ES" err="1"/>
              <a:t>add</a:t>
            </a:r>
            <a:r>
              <a:rPr lang="es-ES"/>
              <a:t> a </a:t>
            </a:r>
            <a:r>
              <a:rPr lang="es-ES" err="1"/>
              <a:t>prompt</a:t>
            </a:r>
            <a:r>
              <a:rPr lang="es-ES"/>
              <a:t> </a:t>
            </a:r>
            <a:r>
              <a:rPr lang="es-ES" err="1"/>
              <a:t>about</a:t>
            </a:r>
            <a:r>
              <a:rPr lang="es-ES"/>
              <a:t> </a:t>
            </a:r>
            <a:r>
              <a:rPr lang="es-ES" err="1"/>
              <a:t>whether</a:t>
            </a:r>
            <a:r>
              <a:rPr lang="es-ES"/>
              <a:t> </a:t>
            </a:r>
            <a:r>
              <a:rPr lang="es-ES" err="1"/>
              <a:t>participants</a:t>
            </a:r>
            <a:r>
              <a:rPr lang="es-ES"/>
              <a:t> </a:t>
            </a:r>
            <a:r>
              <a:rPr lang="es-ES" err="1"/>
              <a:t>feel</a:t>
            </a:r>
            <a:r>
              <a:rPr lang="es-ES"/>
              <a:t> </a:t>
            </a:r>
            <a:r>
              <a:rPr lang="es-ES" err="1"/>
              <a:t>their</a:t>
            </a:r>
            <a:r>
              <a:rPr lang="es-ES"/>
              <a:t> </a:t>
            </a:r>
            <a:r>
              <a:rPr lang="es-ES" err="1"/>
              <a:t>current</a:t>
            </a:r>
            <a:r>
              <a:rPr lang="es-ES"/>
              <a:t> use of AI </a:t>
            </a:r>
            <a:r>
              <a:rPr lang="es-ES" err="1"/>
              <a:t>aligns</a:t>
            </a:r>
            <a:r>
              <a:rPr lang="es-ES"/>
              <a:t> </a:t>
            </a:r>
            <a:r>
              <a:rPr lang="es-ES" err="1"/>
              <a:t>with</a:t>
            </a:r>
            <a:r>
              <a:rPr lang="es-ES"/>
              <a:t> </a:t>
            </a:r>
            <a:r>
              <a:rPr lang="es-ES" err="1"/>
              <a:t>UU’s</a:t>
            </a:r>
            <a:r>
              <a:rPr lang="es-ES"/>
              <a:t> AI </a:t>
            </a:r>
            <a:r>
              <a:rPr lang="es-ES" err="1"/>
              <a:t>Code</a:t>
            </a:r>
            <a:r>
              <a:rPr lang="es-ES"/>
              <a:t> of </a:t>
            </a:r>
            <a:r>
              <a:rPr lang="es-ES" err="1"/>
              <a:t>Conduct</a:t>
            </a:r>
            <a:r>
              <a:rPr lang="es-ES"/>
              <a:t> (</a:t>
            </a:r>
            <a:r>
              <a:rPr lang="es-ES" err="1"/>
              <a:t>ethics</a:t>
            </a:r>
            <a:r>
              <a:rPr lang="es-ES"/>
              <a:t>, </a:t>
            </a:r>
            <a:r>
              <a:rPr lang="es-ES" err="1"/>
              <a:t>transparency</a:t>
            </a:r>
            <a:r>
              <a:rPr lang="es-ES"/>
              <a:t>, </a:t>
            </a:r>
            <a:r>
              <a:rPr lang="es-ES" err="1"/>
              <a:t>equity</a:t>
            </a:r>
            <a:r>
              <a:rPr lang="es-ES"/>
              <a:t>, </a:t>
            </a:r>
            <a:r>
              <a:rPr lang="es-ES" err="1"/>
              <a:t>sustainability</a:t>
            </a:r>
            <a:r>
              <a:rPr lang="es-ES"/>
              <a:t>…). </a:t>
            </a:r>
            <a:r>
              <a:rPr lang="es-ES" err="1"/>
              <a:t>This</a:t>
            </a:r>
            <a:r>
              <a:rPr lang="es-ES"/>
              <a:t> links personal </a:t>
            </a:r>
            <a:r>
              <a:rPr lang="es-ES" err="1"/>
              <a:t>practice</a:t>
            </a:r>
            <a:r>
              <a:rPr lang="es-ES"/>
              <a:t> to </a:t>
            </a:r>
            <a:r>
              <a:rPr lang="es-ES" err="1"/>
              <a:t>institutional</a:t>
            </a:r>
            <a:r>
              <a:rPr lang="es-ES"/>
              <a:t> </a:t>
            </a:r>
            <a:r>
              <a:rPr lang="es-ES" err="1"/>
              <a:t>expectations</a:t>
            </a:r>
            <a:r>
              <a:rPr lang="es-ES"/>
              <a:t> and </a:t>
            </a:r>
            <a:r>
              <a:rPr lang="es-ES" err="1"/>
              <a:t>could</a:t>
            </a:r>
            <a:r>
              <a:rPr lang="es-ES"/>
              <a:t> be a </a:t>
            </a:r>
            <a:r>
              <a:rPr lang="es-ES" err="1"/>
              <a:t>useful</a:t>
            </a:r>
            <a:r>
              <a:rPr lang="es-ES"/>
              <a:t> </a:t>
            </a:r>
            <a:r>
              <a:rPr lang="es-ES" err="1"/>
              <a:t>dimension</a:t>
            </a:r>
            <a:r>
              <a:rPr lang="es-ES"/>
              <a:t> to explore in a workshop.</a:t>
            </a:r>
          </a:p>
        </p:txBody>
      </p:sp>
      <p:sp>
        <p:nvSpPr>
          <p:cNvPr id="4" name="Marcador de número de diapositiva 3"/>
          <p:cNvSpPr>
            <a:spLocks noGrp="1"/>
          </p:cNvSpPr>
          <p:nvPr>
            <p:ph type="sldNum" sz="quarter" idx="5"/>
          </p:nvPr>
        </p:nvSpPr>
        <p:spPr/>
        <p:txBody>
          <a:bodyPr/>
          <a:lstStyle/>
          <a:p>
            <a:fld id="{4BF3970E-AFBC-48ED-84DA-23F29216512C}" type="slidenum">
              <a:rPr lang="en-US" smtClean="0"/>
              <a:t>4</a:t>
            </a:fld>
            <a:endParaRPr lang="en-US"/>
          </a:p>
        </p:txBody>
      </p:sp>
    </p:spTree>
    <p:extLst>
      <p:ext uri="{BB962C8B-B14F-4D97-AF65-F5344CB8AC3E}">
        <p14:creationId xmlns:p14="http://schemas.microsoft.com/office/powerpoint/2010/main" val="779244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 </a:t>
            </a:r>
            <a:r>
              <a:rPr lang="es-ES" err="1"/>
              <a:t>think</a:t>
            </a:r>
            <a:r>
              <a:rPr lang="es-ES"/>
              <a:t> </a:t>
            </a:r>
            <a:r>
              <a:rPr lang="es-ES" err="1"/>
              <a:t>having</a:t>
            </a:r>
            <a:r>
              <a:rPr lang="es-ES"/>
              <a:t> </a:t>
            </a:r>
            <a:r>
              <a:rPr lang="es-ES" err="1"/>
              <a:t>an</a:t>
            </a:r>
            <a:r>
              <a:rPr lang="es-ES"/>
              <a:t> </a:t>
            </a:r>
            <a:r>
              <a:rPr lang="es-ES" err="1"/>
              <a:t>activity</a:t>
            </a:r>
            <a:r>
              <a:rPr lang="es-ES"/>
              <a:t> </a:t>
            </a:r>
            <a:r>
              <a:rPr lang="es-ES" err="1"/>
              <a:t>here</a:t>
            </a:r>
            <a:r>
              <a:rPr lang="es-ES"/>
              <a:t> </a:t>
            </a:r>
            <a:r>
              <a:rPr lang="es-ES" err="1"/>
              <a:t>where</a:t>
            </a:r>
            <a:r>
              <a:rPr lang="es-ES"/>
              <a:t>, </a:t>
            </a:r>
            <a:r>
              <a:rPr lang="es-ES" err="1"/>
              <a:t>taking</a:t>
            </a:r>
            <a:r>
              <a:rPr lang="es-ES"/>
              <a:t> </a:t>
            </a:r>
            <a:r>
              <a:rPr lang="es-ES" err="1"/>
              <a:t>this</a:t>
            </a:r>
            <a:r>
              <a:rPr lang="es-ES"/>
              <a:t> </a:t>
            </a:r>
            <a:r>
              <a:rPr lang="es-ES" err="1"/>
              <a:t>list</a:t>
            </a:r>
            <a:r>
              <a:rPr lang="es-ES"/>
              <a:t> </a:t>
            </a:r>
            <a:r>
              <a:rPr lang="es-ES" err="1"/>
              <a:t>into</a:t>
            </a:r>
            <a:r>
              <a:rPr lang="es-ES"/>
              <a:t> </a:t>
            </a:r>
            <a:r>
              <a:rPr lang="es-ES" err="1"/>
              <a:t>consideration</a:t>
            </a:r>
            <a:r>
              <a:rPr lang="es-ES"/>
              <a:t>, </a:t>
            </a:r>
            <a:r>
              <a:rPr lang="es-ES" err="1"/>
              <a:t>people</a:t>
            </a:r>
            <a:r>
              <a:rPr lang="es-ES"/>
              <a:t> </a:t>
            </a:r>
            <a:r>
              <a:rPr lang="es-ES" err="1"/>
              <a:t>write</a:t>
            </a:r>
            <a:r>
              <a:rPr lang="es-ES"/>
              <a:t> </a:t>
            </a:r>
            <a:r>
              <a:rPr lang="es-ES" err="1"/>
              <a:t>down</a:t>
            </a:r>
            <a:r>
              <a:rPr lang="es-ES"/>
              <a:t> </a:t>
            </a:r>
            <a:r>
              <a:rPr lang="es-ES" err="1"/>
              <a:t>or</a:t>
            </a:r>
            <a:r>
              <a:rPr lang="es-ES"/>
              <a:t> </a:t>
            </a:r>
            <a:r>
              <a:rPr lang="es-ES" err="1"/>
              <a:t>discuss</a:t>
            </a:r>
            <a:r>
              <a:rPr lang="es-ES"/>
              <a:t> 3-5 concrete </a:t>
            </a:r>
            <a:r>
              <a:rPr lang="es-ES" err="1"/>
              <a:t>teaching</a:t>
            </a:r>
            <a:r>
              <a:rPr lang="es-ES"/>
              <a:t> </a:t>
            </a:r>
            <a:r>
              <a:rPr lang="es-ES" err="1"/>
              <a:t>situations</a:t>
            </a:r>
            <a:r>
              <a:rPr lang="es-ES"/>
              <a:t> </a:t>
            </a:r>
            <a:r>
              <a:rPr lang="es-ES" err="1"/>
              <a:t>where</a:t>
            </a:r>
            <a:r>
              <a:rPr lang="es-ES"/>
              <a:t> </a:t>
            </a:r>
            <a:r>
              <a:rPr lang="es-ES" err="1"/>
              <a:t>LLMs</a:t>
            </a:r>
            <a:r>
              <a:rPr lang="es-ES"/>
              <a:t> SHOULD and </a:t>
            </a:r>
            <a:r>
              <a:rPr lang="es-ES" err="1"/>
              <a:t>should</a:t>
            </a:r>
            <a:r>
              <a:rPr lang="es-ES"/>
              <a:t> NOT be </a:t>
            </a:r>
            <a:r>
              <a:rPr lang="es-ES" err="1"/>
              <a:t>used</a:t>
            </a:r>
            <a:r>
              <a:rPr lang="es-ES"/>
              <a:t> and </a:t>
            </a:r>
            <a:r>
              <a:rPr lang="es-ES" err="1"/>
              <a:t>why</a:t>
            </a:r>
            <a:r>
              <a:rPr lang="es-ES"/>
              <a:t>. </a:t>
            </a:r>
            <a:r>
              <a:rPr lang="es-ES" err="1"/>
              <a:t>This</a:t>
            </a:r>
            <a:r>
              <a:rPr lang="es-ES"/>
              <a:t> </a:t>
            </a:r>
            <a:r>
              <a:rPr lang="es-ES" err="1"/>
              <a:t>way</a:t>
            </a:r>
            <a:r>
              <a:rPr lang="es-ES"/>
              <a:t>, </a:t>
            </a:r>
            <a:r>
              <a:rPr lang="es-ES" err="1"/>
              <a:t>teachers</a:t>
            </a:r>
            <a:r>
              <a:rPr lang="es-ES"/>
              <a:t> can </a:t>
            </a:r>
            <a:r>
              <a:rPr lang="es-ES" err="1"/>
              <a:t>remember</a:t>
            </a:r>
            <a:r>
              <a:rPr lang="es-ES"/>
              <a:t> </a:t>
            </a:r>
            <a:r>
              <a:rPr lang="es-ES" err="1"/>
              <a:t>this</a:t>
            </a:r>
            <a:r>
              <a:rPr lang="es-ES"/>
              <a:t> </a:t>
            </a:r>
            <a:r>
              <a:rPr lang="es-ES" err="1"/>
              <a:t>discussion</a:t>
            </a:r>
            <a:r>
              <a:rPr lang="es-ES"/>
              <a:t> in </a:t>
            </a:r>
            <a:r>
              <a:rPr lang="es-ES" err="1"/>
              <a:t>their</a:t>
            </a:r>
            <a:r>
              <a:rPr lang="es-ES"/>
              <a:t> </a:t>
            </a:r>
            <a:r>
              <a:rPr lang="es-ES" err="1"/>
              <a:t>daily</a:t>
            </a:r>
            <a:r>
              <a:rPr lang="es-ES"/>
              <a:t> </a:t>
            </a:r>
            <a:r>
              <a:rPr lang="es-ES" err="1"/>
              <a:t>lives</a:t>
            </a:r>
            <a:r>
              <a:rPr lang="es-ES"/>
              <a:t> more </a:t>
            </a:r>
            <a:r>
              <a:rPr lang="es-ES" err="1"/>
              <a:t>easily</a:t>
            </a:r>
            <a:r>
              <a:rPr lang="es-ES"/>
              <a:t> I </a:t>
            </a:r>
            <a:r>
              <a:rPr lang="es-ES" err="1"/>
              <a:t>think</a:t>
            </a:r>
            <a:r>
              <a:rPr lang="es-ES"/>
              <a:t>? </a:t>
            </a:r>
            <a:r>
              <a:rPr lang="es-ES" err="1"/>
              <a:t>It’s</a:t>
            </a:r>
            <a:r>
              <a:rPr lang="es-ES"/>
              <a:t> more </a:t>
            </a:r>
            <a:r>
              <a:rPr lang="es-ES" err="1"/>
              <a:t>impactful</a:t>
            </a:r>
            <a:r>
              <a:rPr lang="es-ES"/>
              <a:t> and </a:t>
            </a:r>
            <a:r>
              <a:rPr lang="es-ES" err="1"/>
              <a:t>easier</a:t>
            </a:r>
            <a:r>
              <a:rPr lang="es-ES"/>
              <a:t> </a:t>
            </a:r>
            <a:r>
              <a:rPr lang="es-ES" err="1"/>
              <a:t>to</a:t>
            </a:r>
            <a:r>
              <a:rPr lang="es-ES"/>
              <a:t> </a:t>
            </a:r>
            <a:r>
              <a:rPr lang="es-ES" err="1"/>
              <a:t>remember</a:t>
            </a:r>
            <a:r>
              <a:rPr lang="es-ES"/>
              <a:t> a </a:t>
            </a:r>
            <a:r>
              <a:rPr lang="es-ES" err="1"/>
              <a:t>situation</a:t>
            </a:r>
            <a:r>
              <a:rPr lang="es-ES"/>
              <a:t> </a:t>
            </a:r>
            <a:r>
              <a:rPr lang="es-ES" err="1"/>
              <a:t>where</a:t>
            </a:r>
            <a:r>
              <a:rPr lang="es-ES"/>
              <a:t> LLM </a:t>
            </a:r>
            <a:r>
              <a:rPr lang="es-ES" err="1"/>
              <a:t>should</a:t>
            </a:r>
            <a:r>
              <a:rPr lang="es-ES"/>
              <a:t> </a:t>
            </a:r>
            <a:r>
              <a:rPr lang="es-ES" err="1"/>
              <a:t>not</a:t>
            </a:r>
            <a:r>
              <a:rPr lang="es-ES"/>
              <a:t> be </a:t>
            </a:r>
            <a:r>
              <a:rPr lang="es-ES" err="1"/>
              <a:t>used</a:t>
            </a:r>
            <a:r>
              <a:rPr lang="es-ES"/>
              <a:t> </a:t>
            </a:r>
            <a:r>
              <a:rPr lang="es-ES" err="1"/>
              <a:t>if</a:t>
            </a:r>
            <a:r>
              <a:rPr lang="es-ES"/>
              <a:t> </a:t>
            </a:r>
            <a:r>
              <a:rPr lang="es-ES" err="1"/>
              <a:t>someone</a:t>
            </a:r>
            <a:r>
              <a:rPr lang="es-ES"/>
              <a:t> </a:t>
            </a:r>
            <a:r>
              <a:rPr lang="es-ES" err="1"/>
              <a:t>states</a:t>
            </a:r>
            <a:r>
              <a:rPr lang="es-ES"/>
              <a:t> a concrete </a:t>
            </a:r>
            <a:r>
              <a:rPr lang="es-ES" err="1"/>
              <a:t>situation</a:t>
            </a:r>
            <a:r>
              <a:rPr lang="es-ES"/>
              <a:t> </a:t>
            </a:r>
            <a:r>
              <a:rPr lang="es-ES" err="1"/>
              <a:t>that</a:t>
            </a:r>
            <a:r>
              <a:rPr lang="es-ES"/>
              <a:t> </a:t>
            </a:r>
            <a:r>
              <a:rPr lang="es-ES" err="1"/>
              <a:t>they</a:t>
            </a:r>
            <a:r>
              <a:rPr lang="es-ES"/>
              <a:t> come </a:t>
            </a:r>
            <a:r>
              <a:rPr lang="es-ES" err="1"/>
              <a:t>into</a:t>
            </a:r>
            <a:r>
              <a:rPr lang="es-ES"/>
              <a:t> in </a:t>
            </a:r>
            <a:r>
              <a:rPr lang="es-ES" err="1"/>
              <a:t>their</a:t>
            </a:r>
            <a:r>
              <a:rPr lang="es-ES"/>
              <a:t> </a:t>
            </a:r>
            <a:r>
              <a:rPr lang="es-ES" err="1"/>
              <a:t>practice</a:t>
            </a:r>
            <a:r>
              <a:rPr lang="es-ES"/>
              <a:t> </a:t>
            </a:r>
            <a:r>
              <a:rPr lang="es-ES" err="1"/>
              <a:t>regularly</a:t>
            </a:r>
            <a:r>
              <a:rPr lang="es-ES"/>
              <a:t> and </a:t>
            </a:r>
            <a:r>
              <a:rPr lang="es-ES" err="1"/>
              <a:t>discuss</a:t>
            </a:r>
            <a:r>
              <a:rPr lang="es-ES"/>
              <a:t> </a:t>
            </a:r>
            <a:r>
              <a:rPr lang="es-ES" err="1"/>
              <a:t>why</a:t>
            </a:r>
            <a:r>
              <a:rPr lang="es-ES"/>
              <a:t> </a:t>
            </a:r>
            <a:r>
              <a:rPr lang="es-ES" err="1"/>
              <a:t>they</a:t>
            </a:r>
            <a:r>
              <a:rPr lang="es-ES"/>
              <a:t> </a:t>
            </a:r>
            <a:r>
              <a:rPr lang="es-ES" err="1"/>
              <a:t>wouldn’t</a:t>
            </a:r>
            <a:r>
              <a:rPr lang="es-ES"/>
              <a:t> use AI. </a:t>
            </a:r>
            <a:r>
              <a:rPr lang="es-ES" err="1"/>
              <a:t>Also</a:t>
            </a:r>
            <a:r>
              <a:rPr lang="es-ES"/>
              <a:t>, I </a:t>
            </a:r>
            <a:r>
              <a:rPr lang="es-ES" err="1"/>
              <a:t>think</a:t>
            </a:r>
            <a:r>
              <a:rPr lang="es-ES"/>
              <a:t> </a:t>
            </a:r>
            <a:r>
              <a:rPr lang="es-ES" err="1"/>
              <a:t>this</a:t>
            </a:r>
            <a:r>
              <a:rPr lang="es-ES"/>
              <a:t> </a:t>
            </a:r>
            <a:r>
              <a:rPr lang="es-ES" err="1"/>
              <a:t>is</a:t>
            </a:r>
            <a:r>
              <a:rPr lang="es-ES"/>
              <a:t> </a:t>
            </a:r>
            <a:r>
              <a:rPr lang="es-ES" err="1"/>
              <a:t>one</a:t>
            </a:r>
            <a:r>
              <a:rPr lang="es-ES"/>
              <a:t> </a:t>
            </a:r>
            <a:r>
              <a:rPr lang="es-ES" err="1"/>
              <a:t>of</a:t>
            </a:r>
            <a:r>
              <a:rPr lang="es-ES"/>
              <a:t> </a:t>
            </a:r>
            <a:r>
              <a:rPr lang="es-ES" err="1"/>
              <a:t>the</a:t>
            </a:r>
            <a:r>
              <a:rPr lang="es-ES"/>
              <a:t> </a:t>
            </a:r>
            <a:r>
              <a:rPr lang="es-ES" err="1"/>
              <a:t>key</a:t>
            </a:r>
            <a:r>
              <a:rPr lang="es-ES"/>
              <a:t> </a:t>
            </a:r>
            <a:r>
              <a:rPr lang="es-ES" err="1"/>
              <a:t>takeaways</a:t>
            </a:r>
            <a:r>
              <a:rPr lang="es-ES"/>
              <a:t> </a:t>
            </a:r>
            <a:r>
              <a:rPr lang="es-ES" err="1"/>
              <a:t>of</a:t>
            </a:r>
            <a:r>
              <a:rPr lang="es-ES"/>
              <a:t> </a:t>
            </a:r>
            <a:r>
              <a:rPr lang="es-ES" err="1"/>
              <a:t>the</a:t>
            </a:r>
            <a:r>
              <a:rPr lang="es-ES"/>
              <a:t> workshop.</a:t>
            </a:r>
          </a:p>
        </p:txBody>
      </p:sp>
      <p:sp>
        <p:nvSpPr>
          <p:cNvPr id="4" name="Marcador de número de diapositiva 3"/>
          <p:cNvSpPr>
            <a:spLocks noGrp="1"/>
          </p:cNvSpPr>
          <p:nvPr>
            <p:ph type="sldNum" sz="quarter" idx="5"/>
          </p:nvPr>
        </p:nvSpPr>
        <p:spPr/>
        <p:txBody>
          <a:bodyPr/>
          <a:lstStyle/>
          <a:p>
            <a:fld id="{4BF3970E-AFBC-48ED-84DA-23F29216512C}" type="slidenum">
              <a:rPr lang="en-US" smtClean="0"/>
              <a:t>36</a:t>
            </a:fld>
            <a:endParaRPr lang="en-US"/>
          </a:p>
        </p:txBody>
      </p:sp>
    </p:spTree>
    <p:extLst>
      <p:ext uri="{BB962C8B-B14F-4D97-AF65-F5344CB8AC3E}">
        <p14:creationId xmlns:p14="http://schemas.microsoft.com/office/powerpoint/2010/main" val="469963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10CC3-ADF9-F975-1D02-0B6BA4713D7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636FC60-4E16-BE3C-3A8D-A12672EF56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DA3BD80-EE48-3735-7131-F5F2DBD287E9}"/>
              </a:ext>
            </a:extLst>
          </p:cNvPr>
          <p:cNvSpPr>
            <a:spLocks noGrp="1"/>
          </p:cNvSpPr>
          <p:nvPr>
            <p:ph type="body" idx="1"/>
          </p:nvPr>
        </p:nvSpPr>
        <p:spPr/>
        <p:txBody>
          <a:bodyPr/>
          <a:lstStyle/>
          <a:p>
            <a:endParaRPr lang="es-ES">
              <a:latin typeface="Public Sans"/>
            </a:endParaRPr>
          </a:p>
        </p:txBody>
      </p:sp>
      <p:sp>
        <p:nvSpPr>
          <p:cNvPr id="4" name="Marcador de número de diapositiva 3">
            <a:extLst>
              <a:ext uri="{FF2B5EF4-FFF2-40B4-BE49-F238E27FC236}">
                <a16:creationId xmlns:a16="http://schemas.microsoft.com/office/drawing/2014/main" id="{5E248AD5-4A88-97D0-B69C-AACB74FED1C1}"/>
              </a:ext>
            </a:extLst>
          </p:cNvPr>
          <p:cNvSpPr>
            <a:spLocks noGrp="1"/>
          </p:cNvSpPr>
          <p:nvPr>
            <p:ph type="sldNum" sz="quarter" idx="5"/>
          </p:nvPr>
        </p:nvSpPr>
        <p:spPr/>
        <p:txBody>
          <a:bodyPr/>
          <a:lstStyle/>
          <a:p>
            <a:fld id="{4BF3970E-AFBC-48ED-84DA-23F29216512C}" type="slidenum">
              <a:rPr lang="en-US" smtClean="0"/>
              <a:t>37</a:t>
            </a:fld>
            <a:endParaRPr lang="en-US"/>
          </a:p>
        </p:txBody>
      </p:sp>
    </p:spTree>
    <p:extLst>
      <p:ext uri="{BB962C8B-B14F-4D97-AF65-F5344CB8AC3E}">
        <p14:creationId xmlns:p14="http://schemas.microsoft.com/office/powerpoint/2010/main" val="1857106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I </a:t>
            </a:r>
            <a:r>
              <a:rPr lang="es-ES" err="1"/>
              <a:t>think</a:t>
            </a:r>
            <a:r>
              <a:rPr lang="es-ES"/>
              <a:t> </a:t>
            </a:r>
            <a:r>
              <a:rPr lang="es-ES" err="1"/>
              <a:t>this</a:t>
            </a:r>
            <a:r>
              <a:rPr lang="es-ES"/>
              <a:t> </a:t>
            </a:r>
            <a:r>
              <a:rPr lang="es-ES" err="1"/>
              <a:t>type</a:t>
            </a:r>
            <a:r>
              <a:rPr lang="es-ES"/>
              <a:t> of </a:t>
            </a:r>
            <a:r>
              <a:rPr lang="es-ES" err="1"/>
              <a:t>discussion</a:t>
            </a:r>
            <a:r>
              <a:rPr lang="es-ES"/>
              <a:t> </a:t>
            </a:r>
            <a:r>
              <a:rPr lang="es-ES" err="1"/>
              <a:t>would</a:t>
            </a:r>
            <a:r>
              <a:rPr lang="es-ES"/>
              <a:t> be </a:t>
            </a:r>
            <a:r>
              <a:rPr lang="es-ES" err="1"/>
              <a:t>very</a:t>
            </a:r>
            <a:r>
              <a:rPr lang="es-ES"/>
              <a:t> </a:t>
            </a:r>
            <a:r>
              <a:rPr lang="es-ES" err="1"/>
              <a:t>nice</a:t>
            </a:r>
            <a:r>
              <a:rPr lang="es-ES"/>
              <a:t> to </a:t>
            </a:r>
            <a:r>
              <a:rPr lang="es-ES" err="1"/>
              <a:t>include</a:t>
            </a:r>
            <a:r>
              <a:rPr lang="es-ES"/>
              <a:t> in </a:t>
            </a:r>
            <a:r>
              <a:rPr lang="es-ES" err="1"/>
              <a:t>the</a:t>
            </a:r>
            <a:r>
              <a:rPr lang="es-ES"/>
              <a:t> final </a:t>
            </a:r>
            <a:r>
              <a:rPr lang="es-ES" err="1"/>
              <a:t>product</a:t>
            </a:r>
            <a:r>
              <a:rPr lang="es-ES"/>
              <a:t>. I </a:t>
            </a:r>
            <a:r>
              <a:rPr lang="es-ES" err="1"/>
              <a:t>really</a:t>
            </a:r>
            <a:r>
              <a:rPr lang="es-ES"/>
              <a:t> </a:t>
            </a:r>
            <a:r>
              <a:rPr lang="es-ES" err="1"/>
              <a:t>like</a:t>
            </a:r>
            <a:r>
              <a:rPr lang="es-ES"/>
              <a:t> </a:t>
            </a:r>
            <a:r>
              <a:rPr lang="es-ES" err="1"/>
              <a:t>the</a:t>
            </a:r>
            <a:r>
              <a:rPr lang="es-ES"/>
              <a:t> </a:t>
            </a:r>
            <a:r>
              <a:rPr lang="es-ES" err="1"/>
              <a:t>openness</a:t>
            </a:r>
            <a:r>
              <a:rPr lang="es-ES"/>
              <a:t> and </a:t>
            </a:r>
            <a:r>
              <a:rPr lang="es-ES" err="1"/>
              <a:t>it’s</a:t>
            </a:r>
            <a:r>
              <a:rPr lang="es-ES"/>
              <a:t> </a:t>
            </a:r>
            <a:r>
              <a:rPr lang="es-ES" err="1"/>
              <a:t>an</a:t>
            </a:r>
            <a:r>
              <a:rPr lang="es-ES"/>
              <a:t> </a:t>
            </a:r>
            <a:r>
              <a:rPr lang="es-ES" err="1"/>
              <a:t>inductive</a:t>
            </a:r>
            <a:r>
              <a:rPr lang="es-ES"/>
              <a:t> </a:t>
            </a:r>
            <a:r>
              <a:rPr lang="es-ES" err="1"/>
              <a:t>way</a:t>
            </a:r>
            <a:r>
              <a:rPr lang="es-ES"/>
              <a:t> to </a:t>
            </a:r>
            <a:r>
              <a:rPr lang="es-ES" err="1"/>
              <a:t>reach</a:t>
            </a:r>
            <a:r>
              <a:rPr lang="es-ES"/>
              <a:t> a </a:t>
            </a:r>
            <a:r>
              <a:rPr lang="es-ES" err="1"/>
              <a:t>risk</a:t>
            </a:r>
            <a:r>
              <a:rPr lang="es-ES"/>
              <a:t> and </a:t>
            </a:r>
            <a:r>
              <a:rPr lang="es-ES" err="1"/>
              <a:t>benefit</a:t>
            </a:r>
            <a:r>
              <a:rPr lang="es-ES"/>
              <a:t> </a:t>
            </a:r>
            <a:r>
              <a:rPr lang="es-ES" err="1"/>
              <a:t>analysis</a:t>
            </a:r>
            <a:r>
              <a:rPr lang="es-ES"/>
              <a:t> </a:t>
            </a:r>
            <a:r>
              <a:rPr lang="es-ES" err="1"/>
              <a:t>with</a:t>
            </a:r>
            <a:r>
              <a:rPr lang="es-ES"/>
              <a:t> </a:t>
            </a:r>
            <a:r>
              <a:rPr lang="es-ES" err="1"/>
              <a:t>experts</a:t>
            </a:r>
            <a:r>
              <a:rPr lang="es-ES"/>
              <a:t>.</a:t>
            </a:r>
          </a:p>
        </p:txBody>
      </p:sp>
      <p:sp>
        <p:nvSpPr>
          <p:cNvPr id="4" name="Marcador de número de diapositiva 3"/>
          <p:cNvSpPr>
            <a:spLocks noGrp="1"/>
          </p:cNvSpPr>
          <p:nvPr>
            <p:ph type="sldNum" sz="quarter" idx="5"/>
          </p:nvPr>
        </p:nvSpPr>
        <p:spPr/>
        <p:txBody>
          <a:bodyPr/>
          <a:lstStyle/>
          <a:p>
            <a:fld id="{4BF3970E-AFBC-48ED-84DA-23F29216512C}" type="slidenum">
              <a:rPr lang="en-US" smtClean="0"/>
              <a:t>38</a:t>
            </a:fld>
            <a:endParaRPr lang="en-US"/>
          </a:p>
        </p:txBody>
      </p:sp>
    </p:spTree>
    <p:extLst>
      <p:ext uri="{BB962C8B-B14F-4D97-AF65-F5344CB8AC3E}">
        <p14:creationId xmlns:p14="http://schemas.microsoft.com/office/powerpoint/2010/main" val="75563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F44A-6E8A-6C7B-2CCE-83694E58D9D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7556C0F-D0C1-587C-198F-95E25E3ABCC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414BD4-9E99-1231-CB7E-48FEDBEB448C}"/>
              </a:ext>
            </a:extLst>
          </p:cNvPr>
          <p:cNvSpPr>
            <a:spLocks noGrp="1"/>
          </p:cNvSpPr>
          <p:nvPr>
            <p:ph type="body" idx="1"/>
          </p:nvPr>
        </p:nvSpPr>
        <p:spPr/>
        <p:txBody>
          <a:bodyPr/>
          <a:lstStyle/>
          <a:p>
            <a:r>
              <a:rPr lang="es-ES" err="1"/>
              <a:t>Stöffelbauer</a:t>
            </a:r>
            <a:r>
              <a:rPr lang="es-ES"/>
              <a:t>, A. (2023, 24 octubre). </a:t>
            </a:r>
            <a:r>
              <a:rPr lang="es-ES" i="1" err="1"/>
              <a:t>How</a:t>
            </a:r>
            <a:r>
              <a:rPr lang="es-ES" i="1"/>
              <a:t> </a:t>
            </a:r>
            <a:r>
              <a:rPr lang="es-ES" i="1" err="1"/>
              <a:t>Large</a:t>
            </a:r>
            <a:r>
              <a:rPr lang="es-ES" i="1"/>
              <a:t> </a:t>
            </a:r>
            <a:r>
              <a:rPr lang="es-ES" i="1" err="1"/>
              <a:t>Language</a:t>
            </a:r>
            <a:r>
              <a:rPr lang="es-ES" i="1"/>
              <a:t> </a:t>
            </a:r>
            <a:r>
              <a:rPr lang="es-ES" i="1" err="1"/>
              <a:t>Models</a:t>
            </a:r>
            <a:r>
              <a:rPr lang="es-ES" i="1"/>
              <a:t> </a:t>
            </a:r>
            <a:r>
              <a:rPr lang="es-ES" i="1" err="1"/>
              <a:t>work</a:t>
            </a:r>
            <a:r>
              <a:rPr lang="es-ES"/>
              <a:t>. Medium. </a:t>
            </a:r>
            <a:r>
              <a:rPr lang="es-ES">
                <a:hlinkClick r:id="rId3"/>
              </a:rPr>
              <a:t>https://medium.com/data-science-at-microsoft/how-large-language-models-work-91c362f5b78f</a:t>
            </a:r>
            <a:endParaRPr lang="en-US"/>
          </a:p>
          <a:p>
            <a:endParaRPr lang="es-ES">
              <a:ea typeface="Calibri"/>
              <a:cs typeface="Calibri"/>
            </a:endParaRPr>
          </a:p>
        </p:txBody>
      </p:sp>
      <p:sp>
        <p:nvSpPr>
          <p:cNvPr id="4" name="Marcador de número de diapositiva 3">
            <a:extLst>
              <a:ext uri="{FF2B5EF4-FFF2-40B4-BE49-F238E27FC236}">
                <a16:creationId xmlns:a16="http://schemas.microsoft.com/office/drawing/2014/main" id="{F3291AE1-9416-51F0-285B-983AADCCE4A2}"/>
              </a:ext>
            </a:extLst>
          </p:cNvPr>
          <p:cNvSpPr>
            <a:spLocks noGrp="1"/>
          </p:cNvSpPr>
          <p:nvPr>
            <p:ph type="sldNum" sz="quarter" idx="5"/>
          </p:nvPr>
        </p:nvSpPr>
        <p:spPr/>
        <p:txBody>
          <a:bodyPr/>
          <a:lstStyle/>
          <a:p>
            <a:fld id="{4BF3970E-AFBC-48ED-84DA-23F29216512C}" type="slidenum">
              <a:rPr lang="en-US" smtClean="0"/>
              <a:t>6</a:t>
            </a:fld>
            <a:endParaRPr lang="en-US"/>
          </a:p>
        </p:txBody>
      </p:sp>
    </p:spTree>
    <p:extLst>
      <p:ext uri="{BB962C8B-B14F-4D97-AF65-F5344CB8AC3E}">
        <p14:creationId xmlns:p14="http://schemas.microsoft.com/office/powerpoint/2010/main" val="198724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err="1">
                <a:effectLst/>
                <a:latin typeface="Aptos"/>
                <a:ea typeface="Aptos" panose="020B0004020202020204" pitchFamily="34" charset="0"/>
                <a:cs typeface="Times New Roman" panose="02020603050405020304" pitchFamily="18" charset="0"/>
              </a:rPr>
              <a:t>O’Neil</a:t>
            </a:r>
            <a:r>
              <a:rPr lang="nl-NL" sz="1800" kern="100">
                <a:effectLst/>
                <a:latin typeface="Aptos"/>
                <a:ea typeface="Aptos" panose="020B0004020202020204" pitchFamily="34" charset="0"/>
                <a:cs typeface="Times New Roman" panose="02020603050405020304" pitchFamily="18" charset="0"/>
              </a:rPr>
              <a:t>, C. (2017). </a:t>
            </a:r>
            <a:r>
              <a:rPr lang="en-US" sz="1800" i="1" kern="100">
                <a:effectLst/>
                <a:latin typeface="Aptos"/>
                <a:ea typeface="Aptos" panose="020B0004020202020204" pitchFamily="34" charset="0"/>
                <a:cs typeface="Times New Roman" panose="02020603050405020304" pitchFamily="18" charset="0"/>
              </a:rPr>
              <a:t>Weapons of Math destruction: How big data increases inequality and threatens democracy</a:t>
            </a:r>
            <a:r>
              <a:rPr lang="en-US" sz="1800" kern="100">
                <a:effectLst/>
                <a:latin typeface="Aptos"/>
                <a:ea typeface="Aptos" panose="020B0004020202020204" pitchFamily="34" charset="0"/>
                <a:cs typeface="Times New Roman" panose="02020603050405020304" pitchFamily="18" charset="0"/>
              </a:rPr>
              <a:t>. Crown. </a:t>
            </a:r>
            <a:r>
              <a:rPr lang="en-US" sz="1800" u="sng" kern="100">
                <a:solidFill>
                  <a:srgbClr val="467886"/>
                </a:solidFill>
                <a:effectLst/>
                <a:latin typeface="Aptos"/>
                <a:ea typeface="Aptos" panose="020B0004020202020204" pitchFamily="34" charset="0"/>
                <a:cs typeface="Times New Roman" panose="02020603050405020304" pitchFamily="18" charset="0"/>
                <a:hlinkClick r:id="rId3" tooltip="https://dl.acm.org/doi/10.5555/3002861"/>
              </a:rPr>
              <a:t>https://dl.acm.org/doi/10.5555/3002861</a:t>
            </a:r>
            <a:endParaRPr lang="en-SI" sz="1800" kern="100">
              <a:effectLst/>
              <a:latin typeface="Aptos"/>
              <a:ea typeface="Aptos" panose="020B0004020202020204" pitchFamily="34" charset="0"/>
              <a:cs typeface="Times New Roman" panose="02020603050405020304" pitchFamily="18" charset="0"/>
            </a:endParaRPr>
          </a:p>
          <a:p>
            <a:endParaRPr lang="en-SI"/>
          </a:p>
        </p:txBody>
      </p:sp>
      <p:sp>
        <p:nvSpPr>
          <p:cNvPr id="4" name="Slide Number Placeholder 3"/>
          <p:cNvSpPr>
            <a:spLocks noGrp="1"/>
          </p:cNvSpPr>
          <p:nvPr>
            <p:ph type="sldNum" sz="quarter" idx="5"/>
          </p:nvPr>
        </p:nvSpPr>
        <p:spPr/>
        <p:txBody>
          <a:bodyPr/>
          <a:lstStyle/>
          <a:p>
            <a:fld id="{4BF3970E-AFBC-48ED-84DA-23F29216512C}" type="slidenum">
              <a:rPr lang="en-US" smtClean="0"/>
              <a:t>7</a:t>
            </a:fld>
            <a:endParaRPr lang="en-US"/>
          </a:p>
        </p:txBody>
      </p:sp>
    </p:spTree>
    <p:extLst>
      <p:ext uri="{BB962C8B-B14F-4D97-AF65-F5344CB8AC3E}">
        <p14:creationId xmlns:p14="http://schemas.microsoft.com/office/powerpoint/2010/main" val="261422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nSpc>
                <a:spcPct val="90000"/>
              </a:lnSpc>
              <a:spcBef>
                <a:spcPts val="1000"/>
              </a:spcBef>
              <a:buFont typeface="Arial"/>
              <a:buChar char="•"/>
            </a:pPr>
            <a:r>
              <a:rPr lang="en-US" b="1"/>
              <a:t>Data Ownership: </a:t>
            </a:r>
            <a:r>
              <a:rPr lang="en-US"/>
              <a:t>Most </a:t>
            </a:r>
            <a:r>
              <a:rPr lang="en-US" err="1"/>
              <a:t>GenAI</a:t>
            </a:r>
            <a:r>
              <a:rPr lang="en-US"/>
              <a:t> tools do not possess legal ownership over the data used to train them. They generate content based on patterns learnt from large datasets, whose ownership and usage rights lie with the </a:t>
            </a:r>
            <a:r>
              <a:rPr lang="en-US" err="1"/>
              <a:t>organisations</a:t>
            </a:r>
            <a:r>
              <a:rPr lang="en-US"/>
              <a:t>/publishers/individuals who provide the data. </a:t>
            </a:r>
          </a:p>
          <a:p>
            <a:pPr marL="171450" indent="-171450">
              <a:lnSpc>
                <a:spcPct val="90000"/>
              </a:lnSpc>
              <a:spcBef>
                <a:spcPts val="1000"/>
              </a:spcBef>
              <a:buFont typeface="Arial"/>
              <a:buChar char="•"/>
            </a:pPr>
            <a:r>
              <a:rPr lang="en-US" b="1"/>
              <a:t>Data Security: </a:t>
            </a:r>
            <a:r>
              <a:rPr lang="en-US" err="1"/>
              <a:t>GenAI</a:t>
            </a:r>
            <a:r>
              <a:rPr lang="en-US"/>
              <a:t> tools do not manage data storage or control access to specific datasets. They operate solely on pre-trained models and lack the capability to implement security measures for storage or restrict data access. Do not place personal data or unpublished data into unsecure platforms and consider disabling data training in the settings.</a:t>
            </a:r>
          </a:p>
          <a:p>
            <a:pPr marL="171450" indent="-171450">
              <a:lnSpc>
                <a:spcPct val="90000"/>
              </a:lnSpc>
              <a:spcBef>
                <a:spcPts val="1000"/>
              </a:spcBef>
              <a:buFont typeface="Arial"/>
              <a:buChar char="•"/>
            </a:pPr>
            <a:r>
              <a:rPr lang="en-US" b="1"/>
              <a:t>Diversity and Biases: </a:t>
            </a:r>
            <a:r>
              <a:rPr lang="en-US" err="1"/>
              <a:t>GenAI</a:t>
            </a:r>
            <a:r>
              <a:rPr lang="en-US"/>
              <a:t> tools generate content based on the patterns in the data they were trained on. This data tends to exclude diverse perspectives, which can produce biased responses. Critically assess and address these factors when using these tools. </a:t>
            </a:r>
          </a:p>
          <a:p>
            <a:pPr marL="171450" indent="-171450">
              <a:lnSpc>
                <a:spcPct val="90000"/>
              </a:lnSpc>
              <a:spcBef>
                <a:spcPts val="1000"/>
              </a:spcBef>
              <a:buFont typeface="Arial"/>
              <a:buChar char="•"/>
            </a:pPr>
            <a:r>
              <a:rPr lang="en-US" b="1"/>
              <a:t>Guarding Against Data Corruption: </a:t>
            </a:r>
            <a:r>
              <a:rPr lang="en-US" err="1"/>
              <a:t>GenAI</a:t>
            </a:r>
            <a:r>
              <a:rPr lang="en-US"/>
              <a:t> tools can sometimes detect inconsistencies in input data, which may suggest potential tampering. However, they do not have the capability to actively prevent or respond to tampering. Always check for accuracy.</a:t>
            </a:r>
            <a:endParaRPr lang="es-ES"/>
          </a:p>
        </p:txBody>
      </p:sp>
      <p:sp>
        <p:nvSpPr>
          <p:cNvPr id="4" name="Marcador de número de diapositiva 3"/>
          <p:cNvSpPr>
            <a:spLocks noGrp="1"/>
          </p:cNvSpPr>
          <p:nvPr>
            <p:ph type="sldNum" sz="quarter" idx="5"/>
          </p:nvPr>
        </p:nvSpPr>
        <p:spPr/>
        <p:txBody>
          <a:bodyPr/>
          <a:lstStyle/>
          <a:p>
            <a:fld id="{4BF3970E-AFBC-48ED-84DA-23F29216512C}" type="slidenum">
              <a:rPr lang="en-US" smtClean="0"/>
              <a:t>8</a:t>
            </a:fld>
            <a:endParaRPr lang="en-US"/>
          </a:p>
        </p:txBody>
      </p:sp>
    </p:spTree>
    <p:extLst>
      <p:ext uri="{BB962C8B-B14F-4D97-AF65-F5344CB8AC3E}">
        <p14:creationId xmlns:p14="http://schemas.microsoft.com/office/powerpoint/2010/main" val="67576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ea typeface="Calibri"/>
              <a:cs typeface="Calibri"/>
            </a:endParaRPr>
          </a:p>
        </p:txBody>
      </p:sp>
      <p:sp>
        <p:nvSpPr>
          <p:cNvPr id="4" name="Marcador de número de diapositiva 3"/>
          <p:cNvSpPr>
            <a:spLocks noGrp="1"/>
          </p:cNvSpPr>
          <p:nvPr>
            <p:ph type="sldNum" sz="quarter" idx="5"/>
          </p:nvPr>
        </p:nvSpPr>
        <p:spPr/>
        <p:txBody>
          <a:bodyPr/>
          <a:lstStyle/>
          <a:p>
            <a:fld id="{4BF3970E-AFBC-48ED-84DA-23F29216512C}" type="slidenum">
              <a:rPr lang="en-US" smtClean="0"/>
              <a:t>9</a:t>
            </a:fld>
            <a:endParaRPr lang="en-US"/>
          </a:p>
        </p:txBody>
      </p:sp>
    </p:spTree>
    <p:extLst>
      <p:ext uri="{BB962C8B-B14F-4D97-AF65-F5344CB8AC3E}">
        <p14:creationId xmlns:p14="http://schemas.microsoft.com/office/powerpoint/2010/main" val="421954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a:t>I </a:t>
            </a:r>
            <a:r>
              <a:rPr lang="es-ES" b="0" err="1"/>
              <a:t>wonder</a:t>
            </a:r>
            <a:r>
              <a:rPr lang="es-ES" b="0"/>
              <a:t> </a:t>
            </a:r>
            <a:r>
              <a:rPr lang="es-ES" b="0" err="1"/>
              <a:t>if</a:t>
            </a:r>
            <a:r>
              <a:rPr lang="es-ES" b="0"/>
              <a:t> </a:t>
            </a:r>
            <a:r>
              <a:rPr lang="es-ES" b="0" err="1"/>
              <a:t>we</a:t>
            </a:r>
            <a:r>
              <a:rPr lang="es-ES" b="0"/>
              <a:t> </a:t>
            </a:r>
            <a:r>
              <a:rPr lang="es-ES" b="0" err="1"/>
              <a:t>could</a:t>
            </a:r>
            <a:r>
              <a:rPr lang="es-ES" b="0"/>
              <a:t> </a:t>
            </a:r>
            <a:r>
              <a:rPr lang="es-ES" b="0" err="1"/>
              <a:t>expand</a:t>
            </a:r>
            <a:r>
              <a:rPr lang="es-ES" b="0"/>
              <a:t> </a:t>
            </a:r>
            <a:r>
              <a:rPr lang="es-ES" b="0" err="1"/>
              <a:t>this</a:t>
            </a:r>
            <a:r>
              <a:rPr lang="es-ES" b="0"/>
              <a:t> </a:t>
            </a:r>
            <a:r>
              <a:rPr lang="es-ES" b="0" err="1"/>
              <a:t>slide</a:t>
            </a:r>
            <a:r>
              <a:rPr lang="es-ES" b="0"/>
              <a:t> a bit </a:t>
            </a:r>
            <a:r>
              <a:rPr lang="es-ES" b="0" err="1"/>
              <a:t>with</a:t>
            </a:r>
            <a:r>
              <a:rPr lang="es-ES" b="0"/>
              <a:t> </a:t>
            </a:r>
            <a:r>
              <a:rPr lang="es-ES" b="0" err="1"/>
              <a:t>some</a:t>
            </a:r>
            <a:r>
              <a:rPr lang="es-ES" b="0"/>
              <a:t> concrete </a:t>
            </a:r>
            <a:r>
              <a:rPr lang="es-ES" b="0" err="1"/>
              <a:t>examples</a:t>
            </a:r>
            <a:r>
              <a:rPr lang="es-ES" b="0"/>
              <a:t> of </a:t>
            </a:r>
            <a:r>
              <a:rPr lang="es-ES" b="0" err="1"/>
              <a:t>how</a:t>
            </a:r>
            <a:r>
              <a:rPr lang="es-ES" b="0"/>
              <a:t> </a:t>
            </a:r>
            <a:r>
              <a:rPr lang="es-ES" b="0" err="1"/>
              <a:t>teachers</a:t>
            </a:r>
            <a:r>
              <a:rPr lang="es-ES" b="0"/>
              <a:t> </a:t>
            </a:r>
            <a:r>
              <a:rPr lang="es-ES" b="0" err="1"/>
              <a:t>might</a:t>
            </a:r>
            <a:r>
              <a:rPr lang="es-ES" b="0"/>
              <a:t> </a:t>
            </a:r>
            <a:r>
              <a:rPr lang="es-ES" b="0" err="1"/>
              <a:t>actually</a:t>
            </a:r>
            <a:r>
              <a:rPr lang="es-ES" b="0"/>
              <a:t> </a:t>
            </a:r>
            <a:r>
              <a:rPr lang="es-ES" b="0" err="1"/>
              <a:t>integrate</a:t>
            </a:r>
            <a:r>
              <a:rPr lang="es-ES" b="0"/>
              <a:t> </a:t>
            </a:r>
            <a:r>
              <a:rPr lang="es-ES" b="0" err="1"/>
              <a:t>LLMs</a:t>
            </a:r>
            <a:r>
              <a:rPr lang="es-ES" b="0"/>
              <a:t> </a:t>
            </a:r>
            <a:r>
              <a:rPr lang="es-ES" b="0" err="1"/>
              <a:t>into</a:t>
            </a:r>
            <a:r>
              <a:rPr lang="es-ES" b="0"/>
              <a:t> </a:t>
            </a:r>
            <a:r>
              <a:rPr lang="es-ES" b="0" err="1"/>
              <a:t>their</a:t>
            </a:r>
            <a:r>
              <a:rPr lang="es-ES" b="0"/>
              <a:t> </a:t>
            </a:r>
            <a:r>
              <a:rPr lang="es-ES" b="0" err="1"/>
              <a:t>course</a:t>
            </a:r>
            <a:r>
              <a:rPr lang="es-ES" b="0"/>
              <a:t> </a:t>
            </a:r>
            <a:r>
              <a:rPr lang="es-ES" b="0" err="1"/>
              <a:t>design</a:t>
            </a:r>
            <a:r>
              <a:rPr lang="es-ES" b="0"/>
              <a:t>. </a:t>
            </a:r>
            <a:r>
              <a:rPr lang="es-ES" b="0" err="1"/>
              <a:t>For</a:t>
            </a:r>
            <a:r>
              <a:rPr lang="es-ES" b="0"/>
              <a:t> </a:t>
            </a:r>
            <a:r>
              <a:rPr lang="es-ES" b="0" err="1"/>
              <a:t>example</a:t>
            </a:r>
            <a:r>
              <a:rPr lang="es-ES" b="0"/>
              <a:t>, </a:t>
            </a:r>
            <a:r>
              <a:rPr lang="es-ES" b="0" err="1"/>
              <a:t>when</a:t>
            </a:r>
            <a:r>
              <a:rPr lang="es-ES" b="0"/>
              <a:t> </a:t>
            </a:r>
            <a:r>
              <a:rPr lang="es-ES" b="0" err="1"/>
              <a:t>talking</a:t>
            </a:r>
            <a:r>
              <a:rPr lang="es-ES" b="0"/>
              <a:t> </a:t>
            </a:r>
            <a:r>
              <a:rPr lang="es-ES" b="0" err="1"/>
              <a:t>about</a:t>
            </a:r>
            <a:r>
              <a:rPr lang="es-ES" b="0"/>
              <a:t> ‘</a:t>
            </a:r>
            <a:r>
              <a:rPr lang="es-ES" b="0" err="1"/>
              <a:t>Feedback</a:t>
            </a:r>
            <a:r>
              <a:rPr lang="es-ES" b="0"/>
              <a:t>’ </a:t>
            </a:r>
            <a:r>
              <a:rPr lang="es-ES" b="0" err="1"/>
              <a:t>it</a:t>
            </a:r>
            <a:r>
              <a:rPr lang="es-ES" b="0"/>
              <a:t> </a:t>
            </a:r>
            <a:r>
              <a:rPr lang="es-ES" b="0" err="1"/>
              <a:t>could</a:t>
            </a:r>
            <a:r>
              <a:rPr lang="es-ES" b="0"/>
              <a:t> be </a:t>
            </a:r>
            <a:r>
              <a:rPr lang="es-ES" b="0" err="1"/>
              <a:t>explained</a:t>
            </a:r>
            <a:r>
              <a:rPr lang="es-ES" b="0"/>
              <a:t> </a:t>
            </a:r>
            <a:r>
              <a:rPr lang="es-ES" b="0" err="1"/>
              <a:t>that</a:t>
            </a:r>
            <a:r>
              <a:rPr lang="es-ES" b="0"/>
              <a:t> </a:t>
            </a:r>
            <a:r>
              <a:rPr lang="es-ES" b="0" err="1"/>
              <a:t>LLMs</a:t>
            </a:r>
            <a:r>
              <a:rPr lang="es-ES" b="0"/>
              <a:t> can </a:t>
            </a:r>
            <a:r>
              <a:rPr lang="es-ES" b="0" err="1"/>
              <a:t>support</a:t>
            </a:r>
            <a:r>
              <a:rPr lang="es-ES" b="0"/>
              <a:t> </a:t>
            </a:r>
            <a:r>
              <a:rPr lang="es-ES" b="0" err="1"/>
              <a:t>the</a:t>
            </a:r>
            <a:r>
              <a:rPr lang="es-ES" b="0"/>
              <a:t> </a:t>
            </a:r>
            <a:r>
              <a:rPr lang="es-ES" b="0" err="1"/>
              <a:t>generation</a:t>
            </a:r>
            <a:r>
              <a:rPr lang="es-ES" b="0"/>
              <a:t> of </a:t>
            </a:r>
            <a:r>
              <a:rPr lang="es-ES" b="0" err="1"/>
              <a:t>adaptive</a:t>
            </a:r>
            <a:r>
              <a:rPr lang="es-ES" b="0"/>
              <a:t> </a:t>
            </a:r>
            <a:r>
              <a:rPr lang="es-ES" b="0" err="1"/>
              <a:t>practice</a:t>
            </a:r>
            <a:r>
              <a:rPr lang="es-ES" b="0"/>
              <a:t> </a:t>
            </a:r>
            <a:r>
              <a:rPr lang="es-ES" b="0" err="1"/>
              <a:t>exercises</a:t>
            </a:r>
            <a:r>
              <a:rPr lang="es-ES" b="0"/>
              <a:t> </a:t>
            </a:r>
            <a:r>
              <a:rPr lang="es-ES" b="0" err="1"/>
              <a:t>or</a:t>
            </a:r>
            <a:r>
              <a:rPr lang="es-ES" b="0"/>
              <a:t> </a:t>
            </a:r>
            <a:r>
              <a:rPr lang="es-ES" b="0" err="1"/>
              <a:t>multiple-choice</a:t>
            </a:r>
            <a:r>
              <a:rPr lang="es-ES" b="0"/>
              <a:t> </a:t>
            </a:r>
            <a:r>
              <a:rPr lang="es-ES" b="0" err="1"/>
              <a:t>questions</a:t>
            </a:r>
            <a:r>
              <a:rPr lang="es-ES" b="0"/>
              <a:t> to prepare </a:t>
            </a:r>
            <a:r>
              <a:rPr lang="es-ES" b="0" err="1"/>
              <a:t>the</a:t>
            </a:r>
            <a:r>
              <a:rPr lang="es-ES" b="0"/>
              <a:t> </a:t>
            </a:r>
            <a:r>
              <a:rPr lang="es-ES" b="0" err="1"/>
              <a:t>students</a:t>
            </a:r>
            <a:r>
              <a:rPr lang="es-ES" b="0"/>
              <a:t> </a:t>
            </a:r>
            <a:r>
              <a:rPr lang="es-ES" b="0" err="1"/>
              <a:t>before</a:t>
            </a:r>
            <a:r>
              <a:rPr lang="es-ES" b="0"/>
              <a:t> </a:t>
            </a:r>
            <a:r>
              <a:rPr lang="es-ES" b="0" err="1"/>
              <a:t>their</a:t>
            </a:r>
            <a:r>
              <a:rPr lang="es-ES" b="0"/>
              <a:t> </a:t>
            </a:r>
            <a:r>
              <a:rPr lang="es-ES" b="0" err="1"/>
              <a:t>tests</a:t>
            </a:r>
            <a:r>
              <a:rPr lang="es-ES"/>
              <a:t> (</a:t>
            </a:r>
            <a:r>
              <a:rPr lang="es-ES" err="1"/>
              <a:t>special</a:t>
            </a:r>
            <a:r>
              <a:rPr lang="es-ES"/>
              <a:t> </a:t>
            </a:r>
            <a:r>
              <a:rPr lang="es-ES" err="1"/>
              <a:t>remark</a:t>
            </a:r>
            <a:r>
              <a:rPr lang="es-ES"/>
              <a:t> </a:t>
            </a:r>
            <a:r>
              <a:rPr lang="es-ES" err="1"/>
              <a:t>on</a:t>
            </a:r>
            <a:r>
              <a:rPr lang="es-ES"/>
              <a:t> ‘DRAFT’ </a:t>
            </a:r>
            <a:r>
              <a:rPr lang="es-ES" err="1"/>
              <a:t>feedback</a:t>
            </a:r>
            <a:r>
              <a:rPr lang="es-ES"/>
              <a:t>, </a:t>
            </a:r>
            <a:r>
              <a:rPr lang="es-ES" err="1"/>
              <a:t>because</a:t>
            </a:r>
            <a:r>
              <a:rPr lang="es-ES"/>
              <a:t> </a:t>
            </a:r>
            <a:r>
              <a:rPr lang="es-ES" err="1"/>
              <a:t>these</a:t>
            </a:r>
            <a:r>
              <a:rPr lang="es-ES"/>
              <a:t> </a:t>
            </a:r>
            <a:r>
              <a:rPr lang="es-ES" err="1"/>
              <a:t>wouldn’t</a:t>
            </a:r>
            <a:r>
              <a:rPr lang="es-ES"/>
              <a:t> </a:t>
            </a:r>
            <a:r>
              <a:rPr lang="es-ES" err="1"/>
              <a:t>substitute</a:t>
            </a:r>
            <a:r>
              <a:rPr lang="es-ES"/>
              <a:t> </a:t>
            </a:r>
            <a:r>
              <a:rPr lang="es-ES" err="1"/>
              <a:t>the</a:t>
            </a:r>
            <a:r>
              <a:rPr lang="es-ES"/>
              <a:t> </a:t>
            </a:r>
            <a:r>
              <a:rPr lang="es-ES" err="1"/>
              <a:t>tests</a:t>
            </a:r>
            <a:r>
              <a:rPr lang="es-ES"/>
              <a:t> </a:t>
            </a:r>
            <a:r>
              <a:rPr lang="es-ES" err="1"/>
              <a:t>themselves</a:t>
            </a:r>
            <a:r>
              <a:rPr lang="es-ES"/>
              <a:t>).</a:t>
            </a:r>
          </a:p>
          <a:p>
            <a:endParaRPr lang="es-ES"/>
          </a:p>
          <a:p>
            <a:r>
              <a:rPr lang="es-ES"/>
              <a:t>In </a:t>
            </a:r>
            <a:r>
              <a:rPr lang="es-ES" err="1"/>
              <a:t>personalized</a:t>
            </a:r>
            <a:r>
              <a:rPr lang="es-ES"/>
              <a:t> </a:t>
            </a:r>
            <a:r>
              <a:rPr lang="es-ES" err="1"/>
              <a:t>learnign</a:t>
            </a:r>
            <a:r>
              <a:rPr lang="es-ES" b="0"/>
              <a:t>, </a:t>
            </a:r>
            <a:r>
              <a:rPr lang="es-ES" b="0" err="1"/>
              <a:t>it</a:t>
            </a:r>
            <a:r>
              <a:rPr lang="es-ES" b="0"/>
              <a:t> </a:t>
            </a:r>
            <a:r>
              <a:rPr lang="es-ES" b="0" err="1"/>
              <a:t>could</a:t>
            </a:r>
            <a:r>
              <a:rPr lang="es-ES" b="0"/>
              <a:t> </a:t>
            </a:r>
            <a:r>
              <a:rPr lang="es-ES" b="0" err="1"/>
              <a:t>say</a:t>
            </a:r>
            <a:r>
              <a:rPr lang="es-ES" b="0"/>
              <a:t> </a:t>
            </a:r>
            <a:r>
              <a:rPr lang="es-ES" b="0" err="1"/>
              <a:t>that</a:t>
            </a:r>
            <a:r>
              <a:rPr lang="es-ES" b="0"/>
              <a:t> </a:t>
            </a:r>
            <a:r>
              <a:rPr lang="es-ES" b="0" err="1"/>
              <a:t>it</a:t>
            </a:r>
            <a:r>
              <a:rPr lang="es-ES" b="0"/>
              <a:t> can be </a:t>
            </a:r>
            <a:r>
              <a:rPr lang="es-ES" b="0" err="1"/>
              <a:t>used</a:t>
            </a:r>
            <a:r>
              <a:rPr lang="es-ES" b="0"/>
              <a:t> to </a:t>
            </a:r>
            <a:r>
              <a:rPr lang="es-ES" b="0" err="1"/>
              <a:t>create</a:t>
            </a:r>
            <a:r>
              <a:rPr lang="es-ES" b="0"/>
              <a:t> discipline </a:t>
            </a:r>
            <a:r>
              <a:rPr lang="es-ES" b="0" err="1"/>
              <a:t>specific</a:t>
            </a:r>
            <a:r>
              <a:rPr lang="es-ES" b="0"/>
              <a:t> case </a:t>
            </a:r>
            <a:r>
              <a:rPr lang="es-ES" b="0" err="1"/>
              <a:t>studies</a:t>
            </a:r>
            <a:r>
              <a:rPr lang="es-ES" b="0"/>
              <a:t>/</a:t>
            </a:r>
            <a:r>
              <a:rPr lang="es-ES" b="0" err="1"/>
              <a:t>simulations</a:t>
            </a:r>
            <a:r>
              <a:rPr lang="es-ES" b="0"/>
              <a:t> (</a:t>
            </a:r>
            <a:r>
              <a:rPr lang="es-ES" b="0" err="1"/>
              <a:t>like</a:t>
            </a:r>
            <a:r>
              <a:rPr lang="es-ES" b="0"/>
              <a:t> in </a:t>
            </a:r>
            <a:r>
              <a:rPr lang="es-ES" b="0" err="1"/>
              <a:t>law</a:t>
            </a:r>
            <a:r>
              <a:rPr lang="es-ES" b="0"/>
              <a:t> and medicine) </a:t>
            </a:r>
            <a:r>
              <a:rPr lang="es-ES" b="0" err="1"/>
              <a:t>giving</a:t>
            </a:r>
            <a:r>
              <a:rPr lang="es-ES" b="0"/>
              <a:t> </a:t>
            </a:r>
            <a:r>
              <a:rPr lang="es-ES" b="0" err="1"/>
              <a:t>students</a:t>
            </a:r>
            <a:r>
              <a:rPr lang="es-ES" b="0"/>
              <a:t> </a:t>
            </a:r>
            <a:r>
              <a:rPr lang="es-ES" b="0" err="1"/>
              <a:t>structured</a:t>
            </a:r>
            <a:r>
              <a:rPr lang="es-ES" b="0"/>
              <a:t> </a:t>
            </a:r>
            <a:r>
              <a:rPr lang="es-ES" b="0" err="1"/>
              <a:t>scenarios</a:t>
            </a:r>
            <a:r>
              <a:rPr lang="es-ES" b="0"/>
              <a:t> to </a:t>
            </a:r>
            <a:r>
              <a:rPr lang="es-ES" b="0" err="1"/>
              <a:t>work</a:t>
            </a:r>
            <a:r>
              <a:rPr lang="es-ES" b="0"/>
              <a:t> </a:t>
            </a:r>
            <a:r>
              <a:rPr lang="es-ES" b="0" err="1"/>
              <a:t>with</a:t>
            </a:r>
            <a:r>
              <a:rPr lang="es-ES" b="0"/>
              <a:t>.</a:t>
            </a:r>
          </a:p>
        </p:txBody>
      </p:sp>
      <p:sp>
        <p:nvSpPr>
          <p:cNvPr id="4" name="Marcador de número de diapositiva 3"/>
          <p:cNvSpPr>
            <a:spLocks noGrp="1"/>
          </p:cNvSpPr>
          <p:nvPr>
            <p:ph type="sldNum" sz="quarter" idx="5"/>
          </p:nvPr>
        </p:nvSpPr>
        <p:spPr/>
        <p:txBody>
          <a:bodyPr/>
          <a:lstStyle/>
          <a:p>
            <a:fld id="{4BF3970E-AFBC-48ED-84DA-23F29216512C}" type="slidenum">
              <a:rPr lang="en-US" smtClean="0"/>
              <a:t>10</a:t>
            </a:fld>
            <a:endParaRPr lang="en-US"/>
          </a:p>
        </p:txBody>
      </p:sp>
    </p:spTree>
    <p:extLst>
      <p:ext uri="{BB962C8B-B14F-4D97-AF65-F5344CB8AC3E}">
        <p14:creationId xmlns:p14="http://schemas.microsoft.com/office/powerpoint/2010/main" val="256233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err="1"/>
              <a:t>Notes</a:t>
            </a:r>
            <a:r>
              <a:rPr lang="nl-NL"/>
              <a:t> </a:t>
            </a:r>
            <a:r>
              <a:rPr lang="nl-NL" err="1"/>
              <a:t>for</a:t>
            </a:r>
            <a:r>
              <a:rPr lang="nl-NL"/>
              <a:t> </a:t>
            </a:r>
            <a:r>
              <a:rPr lang="nl-NL" err="1"/>
              <a:t>self</a:t>
            </a:r>
            <a:r>
              <a:rPr lang="nl-NL"/>
              <a:t> (I </a:t>
            </a:r>
            <a:r>
              <a:rPr lang="nl-NL" err="1"/>
              <a:t>didn’t</a:t>
            </a:r>
            <a:r>
              <a:rPr lang="nl-NL"/>
              <a:t> </a:t>
            </a:r>
            <a:r>
              <a:rPr lang="nl-NL" err="1"/>
              <a:t>know</a:t>
            </a:r>
            <a:r>
              <a:rPr lang="nl-NL"/>
              <a:t> </a:t>
            </a:r>
            <a:r>
              <a:rPr lang="nl-NL" err="1"/>
              <a:t>what</a:t>
            </a:r>
            <a:r>
              <a:rPr lang="nl-NL"/>
              <a:t> </a:t>
            </a:r>
            <a:r>
              <a:rPr lang="nl-NL" err="1"/>
              <a:t>the</a:t>
            </a:r>
            <a:r>
              <a:rPr lang="nl-NL"/>
              <a:t> Van Gelder model was):</a:t>
            </a:r>
          </a:p>
          <a:p>
            <a:endParaRPr lang="nl-NL"/>
          </a:p>
          <a:p>
            <a:r>
              <a:rPr lang="nl-NL" b="0"/>
              <a:t>T</a:t>
            </a:r>
            <a:r>
              <a:rPr lang="es-ES" b="0"/>
              <a:t>he Van </a:t>
            </a:r>
            <a:r>
              <a:rPr lang="es-ES" b="0" err="1"/>
              <a:t>Gelder</a:t>
            </a:r>
            <a:r>
              <a:rPr lang="es-ES" b="0"/>
              <a:t> </a:t>
            </a:r>
            <a:r>
              <a:rPr lang="es-ES" b="0" err="1"/>
              <a:t>model</a:t>
            </a:r>
            <a:r>
              <a:rPr lang="es-ES" b="0"/>
              <a:t> </a:t>
            </a:r>
            <a:r>
              <a:rPr lang="es-ES" b="0" err="1"/>
              <a:t>is</a:t>
            </a:r>
            <a:r>
              <a:rPr lang="es-ES" b="0"/>
              <a:t> a </a:t>
            </a:r>
            <a:r>
              <a:rPr lang="es-ES" b="0" err="1"/>
              <a:t>framework</a:t>
            </a:r>
            <a:r>
              <a:rPr lang="es-ES" b="0"/>
              <a:t> </a:t>
            </a:r>
            <a:r>
              <a:rPr lang="es-ES" b="0" err="1"/>
              <a:t>to</a:t>
            </a:r>
            <a:r>
              <a:rPr lang="es-ES" b="0"/>
              <a:t> </a:t>
            </a:r>
            <a:r>
              <a:rPr lang="es-ES" b="0" err="1"/>
              <a:t>help</a:t>
            </a:r>
            <a:r>
              <a:rPr lang="es-ES" b="0"/>
              <a:t> </a:t>
            </a:r>
            <a:r>
              <a:rPr lang="es-ES" b="0" err="1"/>
              <a:t>teachers</a:t>
            </a:r>
            <a:r>
              <a:rPr lang="es-ES" b="0"/>
              <a:t> </a:t>
            </a:r>
            <a:r>
              <a:rPr lang="es-ES" b="0" err="1"/>
              <a:t>systematically</a:t>
            </a:r>
            <a:r>
              <a:rPr lang="es-ES" b="0"/>
              <a:t> </a:t>
            </a:r>
            <a:r>
              <a:rPr lang="es-ES" b="0" err="1"/>
              <a:t>design</a:t>
            </a:r>
            <a:r>
              <a:rPr lang="es-ES" b="0"/>
              <a:t> and </a:t>
            </a:r>
            <a:r>
              <a:rPr lang="es-ES" b="0" err="1"/>
              <a:t>analyze</a:t>
            </a:r>
            <a:r>
              <a:rPr lang="es-ES" b="0"/>
              <a:t> </a:t>
            </a:r>
            <a:r>
              <a:rPr lang="es-ES" b="0" err="1"/>
              <a:t>lessons</a:t>
            </a:r>
            <a:r>
              <a:rPr lang="es-ES" b="0"/>
              <a:t>: </a:t>
            </a:r>
            <a:r>
              <a:rPr lang="es-ES" b="0" err="1"/>
              <a:t>It</a:t>
            </a:r>
            <a:r>
              <a:rPr lang="es-ES" b="0"/>
              <a:t> looks at </a:t>
            </a:r>
            <a:r>
              <a:rPr lang="es-ES" b="0" err="1"/>
              <a:t>the</a:t>
            </a:r>
            <a:r>
              <a:rPr lang="es-ES" b="0"/>
              <a:t> </a:t>
            </a:r>
            <a:r>
              <a:rPr lang="es-ES" b="0" err="1"/>
              <a:t>teaching</a:t>
            </a:r>
            <a:r>
              <a:rPr lang="es-ES" b="0"/>
              <a:t> </a:t>
            </a:r>
            <a:r>
              <a:rPr lang="es-ES" b="0" err="1"/>
              <a:t>process</a:t>
            </a:r>
            <a:r>
              <a:rPr lang="es-ES" b="0"/>
              <a:t> as a set </a:t>
            </a:r>
            <a:r>
              <a:rPr lang="es-ES" b="0" err="1"/>
              <a:t>of</a:t>
            </a:r>
            <a:r>
              <a:rPr lang="es-ES" b="0"/>
              <a:t> </a:t>
            </a:r>
            <a:r>
              <a:rPr lang="es-ES" b="0" err="1"/>
              <a:t>interconnected</a:t>
            </a:r>
            <a:r>
              <a:rPr lang="es-ES" b="0"/>
              <a:t> </a:t>
            </a:r>
            <a:r>
              <a:rPr lang="es-ES" b="0" err="1"/>
              <a:t>elements</a:t>
            </a:r>
            <a:r>
              <a:rPr lang="es-ES" b="0"/>
              <a:t> </a:t>
            </a:r>
            <a:r>
              <a:rPr lang="es-ES" b="0" err="1"/>
              <a:t>that</a:t>
            </a:r>
            <a:r>
              <a:rPr lang="es-ES" b="0"/>
              <a:t> </a:t>
            </a:r>
            <a:r>
              <a:rPr lang="es-ES" b="0" err="1"/>
              <a:t>must</a:t>
            </a:r>
            <a:r>
              <a:rPr lang="es-ES" b="0"/>
              <a:t> </a:t>
            </a:r>
            <a:r>
              <a:rPr lang="es-ES" b="0" err="1"/>
              <a:t>align</a:t>
            </a:r>
            <a:r>
              <a:rPr lang="es-ES" b="0"/>
              <a:t> </a:t>
            </a:r>
            <a:r>
              <a:rPr lang="es-ES" b="0" err="1"/>
              <a:t>to</a:t>
            </a:r>
            <a:r>
              <a:rPr lang="es-ES" b="0"/>
              <a:t> </a:t>
            </a:r>
            <a:r>
              <a:rPr lang="es-ES" b="0" err="1"/>
              <a:t>make</a:t>
            </a:r>
            <a:r>
              <a:rPr lang="es-ES" b="0"/>
              <a:t> </a:t>
            </a:r>
            <a:r>
              <a:rPr lang="es-ES" b="0" err="1"/>
              <a:t>learning</a:t>
            </a:r>
            <a:r>
              <a:rPr lang="es-ES" b="0"/>
              <a:t> </a:t>
            </a:r>
            <a:r>
              <a:rPr lang="es-ES" b="0" err="1"/>
              <a:t>effective.The</a:t>
            </a:r>
            <a:r>
              <a:rPr lang="es-ES" b="0"/>
              <a:t> </a:t>
            </a:r>
            <a:r>
              <a:rPr lang="es-ES" b="0" err="1"/>
              <a:t>key</a:t>
            </a:r>
            <a:r>
              <a:rPr lang="es-ES" b="0"/>
              <a:t> idea: </a:t>
            </a:r>
            <a:r>
              <a:rPr lang="es-ES" b="0" err="1"/>
              <a:t>teaching</a:t>
            </a:r>
            <a:r>
              <a:rPr lang="es-ES" b="0"/>
              <a:t> </a:t>
            </a:r>
            <a:r>
              <a:rPr lang="es-ES" b="0" err="1"/>
              <a:t>works</a:t>
            </a:r>
            <a:r>
              <a:rPr lang="es-ES" b="0"/>
              <a:t> </a:t>
            </a:r>
            <a:r>
              <a:rPr lang="es-ES" b="0" err="1"/>
              <a:t>best</a:t>
            </a:r>
            <a:r>
              <a:rPr lang="es-ES" b="0"/>
              <a:t> </a:t>
            </a:r>
            <a:r>
              <a:rPr lang="es-ES" b="0" err="1"/>
              <a:t>when</a:t>
            </a:r>
            <a:r>
              <a:rPr lang="es-ES" b="0"/>
              <a:t> </a:t>
            </a:r>
            <a:r>
              <a:rPr lang="es-ES" b="0" err="1"/>
              <a:t>objectives</a:t>
            </a:r>
            <a:r>
              <a:rPr lang="es-ES" b="0"/>
              <a:t>, </a:t>
            </a:r>
            <a:r>
              <a:rPr lang="es-ES" b="0" err="1"/>
              <a:t>content</a:t>
            </a:r>
            <a:r>
              <a:rPr lang="es-ES" b="0"/>
              <a:t>, </a:t>
            </a:r>
            <a:r>
              <a:rPr lang="es-ES" b="0" err="1"/>
              <a:t>methods</a:t>
            </a:r>
            <a:r>
              <a:rPr lang="es-ES" b="0"/>
              <a:t>, and </a:t>
            </a:r>
            <a:r>
              <a:rPr lang="es-ES" b="0" err="1"/>
              <a:t>assessment</a:t>
            </a:r>
            <a:r>
              <a:rPr lang="es-ES" b="0"/>
              <a:t> </a:t>
            </a:r>
            <a:r>
              <a:rPr lang="es-ES" b="0" err="1"/>
              <a:t>all</a:t>
            </a:r>
            <a:r>
              <a:rPr lang="es-ES" b="0"/>
              <a:t> </a:t>
            </a:r>
            <a:r>
              <a:rPr lang="es-ES" b="0" err="1"/>
              <a:t>fit</a:t>
            </a:r>
            <a:r>
              <a:rPr lang="es-ES" b="0"/>
              <a:t> </a:t>
            </a:r>
            <a:r>
              <a:rPr lang="es-ES" b="0" err="1"/>
              <a:t>together</a:t>
            </a:r>
            <a:r>
              <a:rPr lang="es-ES" b="0"/>
              <a:t>. </a:t>
            </a:r>
            <a:r>
              <a:rPr lang="es-ES" b="0" err="1"/>
              <a:t>All</a:t>
            </a:r>
            <a:r>
              <a:rPr lang="es-ES" b="0"/>
              <a:t> </a:t>
            </a:r>
            <a:r>
              <a:rPr lang="es-ES" b="0" err="1"/>
              <a:t>these</a:t>
            </a:r>
            <a:r>
              <a:rPr lang="es-ES" b="0"/>
              <a:t> </a:t>
            </a:r>
            <a:r>
              <a:rPr lang="es-ES" b="0" err="1"/>
              <a:t>elements</a:t>
            </a:r>
            <a:r>
              <a:rPr lang="es-ES" b="0"/>
              <a:t> </a:t>
            </a:r>
            <a:r>
              <a:rPr lang="es-ES" b="0" err="1"/>
              <a:t>need</a:t>
            </a:r>
            <a:r>
              <a:rPr lang="es-ES" b="0"/>
              <a:t> </a:t>
            </a:r>
            <a:r>
              <a:rPr lang="es-ES" b="0" err="1"/>
              <a:t>to</a:t>
            </a:r>
            <a:r>
              <a:rPr lang="es-ES" b="0"/>
              <a:t> be </a:t>
            </a:r>
            <a:r>
              <a:rPr lang="es-ES" b="0" err="1"/>
              <a:t>aligned</a:t>
            </a:r>
            <a:r>
              <a:rPr lang="es-ES" b="0"/>
              <a:t>. </a:t>
            </a:r>
            <a:r>
              <a:rPr lang="es-ES" b="0" err="1"/>
              <a:t>For</a:t>
            </a:r>
            <a:r>
              <a:rPr lang="es-ES" b="0"/>
              <a:t> </a:t>
            </a:r>
            <a:r>
              <a:rPr lang="es-ES" b="0" err="1"/>
              <a:t>example</a:t>
            </a:r>
            <a:r>
              <a:rPr lang="es-ES" b="0"/>
              <a:t>: </a:t>
            </a:r>
            <a:r>
              <a:rPr lang="es-ES" b="0" err="1"/>
              <a:t>if</a:t>
            </a:r>
            <a:r>
              <a:rPr lang="es-ES" b="0"/>
              <a:t> </a:t>
            </a:r>
            <a:r>
              <a:rPr lang="es-ES" b="0" err="1"/>
              <a:t>your</a:t>
            </a:r>
            <a:r>
              <a:rPr lang="es-ES" b="0"/>
              <a:t> </a:t>
            </a:r>
            <a:r>
              <a:rPr lang="es-ES" b="0" err="1"/>
              <a:t>objective</a:t>
            </a:r>
            <a:r>
              <a:rPr lang="es-ES" b="0"/>
              <a:t> </a:t>
            </a:r>
            <a:r>
              <a:rPr lang="es-ES" b="0" err="1"/>
              <a:t>is</a:t>
            </a:r>
            <a:r>
              <a:rPr lang="es-ES" b="0"/>
              <a:t> “</a:t>
            </a:r>
            <a:r>
              <a:rPr lang="es-ES" b="0" err="1"/>
              <a:t>critical</a:t>
            </a:r>
            <a:r>
              <a:rPr lang="es-ES" b="0"/>
              <a:t> </a:t>
            </a:r>
            <a:r>
              <a:rPr lang="es-ES" b="0" err="1"/>
              <a:t>thinking</a:t>
            </a:r>
            <a:r>
              <a:rPr lang="es-ES" b="0"/>
              <a:t>,” </a:t>
            </a:r>
            <a:r>
              <a:rPr lang="es-ES" b="0" err="1"/>
              <a:t>your</a:t>
            </a:r>
            <a:r>
              <a:rPr lang="es-ES" b="0"/>
              <a:t> </a:t>
            </a:r>
            <a:r>
              <a:rPr lang="es-ES" b="0" err="1"/>
              <a:t>method</a:t>
            </a:r>
            <a:r>
              <a:rPr lang="es-ES" b="0"/>
              <a:t> </a:t>
            </a:r>
            <a:r>
              <a:rPr lang="es-ES" b="0" err="1"/>
              <a:t>can’t</a:t>
            </a:r>
            <a:r>
              <a:rPr lang="es-ES" b="0"/>
              <a:t> </a:t>
            </a:r>
            <a:r>
              <a:rPr lang="es-ES" b="0" err="1"/>
              <a:t>just</a:t>
            </a:r>
            <a:r>
              <a:rPr lang="es-ES" b="0"/>
              <a:t> be </a:t>
            </a:r>
            <a:r>
              <a:rPr lang="es-ES" b="0" err="1"/>
              <a:t>memorization</a:t>
            </a:r>
            <a:r>
              <a:rPr lang="es-ES" b="0"/>
              <a:t>, and </a:t>
            </a:r>
            <a:r>
              <a:rPr lang="es-ES" b="0" err="1"/>
              <a:t>your</a:t>
            </a:r>
            <a:r>
              <a:rPr lang="es-ES" b="0"/>
              <a:t> </a:t>
            </a:r>
            <a:r>
              <a:rPr lang="es-ES" b="0" err="1"/>
              <a:t>assessment</a:t>
            </a:r>
            <a:r>
              <a:rPr lang="es-ES" b="0"/>
              <a:t> </a:t>
            </a:r>
            <a:r>
              <a:rPr lang="es-ES" b="0" err="1"/>
              <a:t>shouldn’t</a:t>
            </a:r>
            <a:r>
              <a:rPr lang="es-ES" b="0"/>
              <a:t> </a:t>
            </a:r>
            <a:r>
              <a:rPr lang="es-ES" b="0" err="1"/>
              <a:t>just</a:t>
            </a:r>
            <a:r>
              <a:rPr lang="es-ES" b="0"/>
              <a:t> be </a:t>
            </a:r>
            <a:r>
              <a:rPr lang="es-ES" b="0" err="1"/>
              <a:t>multiple-choice</a:t>
            </a:r>
            <a:r>
              <a:rPr lang="es-ES" b="0"/>
              <a:t> </a:t>
            </a:r>
            <a:r>
              <a:rPr lang="es-ES" b="0" err="1"/>
              <a:t>recall</a:t>
            </a:r>
            <a:r>
              <a:rPr lang="es-ES" b="0"/>
              <a:t>.</a:t>
            </a:r>
          </a:p>
          <a:p>
            <a:endParaRPr lang="es-ES" b="0"/>
          </a:p>
          <a:p>
            <a:r>
              <a:rPr lang="es-ES" b="0" err="1"/>
              <a:t>Main</a:t>
            </a:r>
            <a:r>
              <a:rPr lang="es-ES" b="0"/>
              <a:t> </a:t>
            </a:r>
            <a:r>
              <a:rPr lang="es-ES" b="0" err="1"/>
              <a:t>elements</a:t>
            </a:r>
            <a:r>
              <a:rPr lang="es-ES" b="0"/>
              <a:t> in </a:t>
            </a:r>
            <a:r>
              <a:rPr lang="es-ES" b="0" err="1"/>
              <a:t>the</a:t>
            </a:r>
            <a:r>
              <a:rPr lang="es-ES" b="0"/>
              <a:t> </a:t>
            </a:r>
            <a:r>
              <a:rPr lang="es-ES" b="0" err="1"/>
              <a:t>model</a:t>
            </a:r>
            <a:r>
              <a:rPr lang="es-ES" b="0"/>
              <a:t>:</a:t>
            </a:r>
          </a:p>
          <a:p>
            <a:pPr>
              <a:buFont typeface="+mj-lt"/>
              <a:buAutoNum type="arabicPeriod"/>
            </a:pPr>
            <a:r>
              <a:rPr lang="es-ES" b="0" err="1"/>
              <a:t>Objectives</a:t>
            </a:r>
            <a:r>
              <a:rPr lang="es-ES" b="0"/>
              <a:t>: </a:t>
            </a:r>
            <a:r>
              <a:rPr lang="es-ES" b="0" err="1"/>
              <a:t>What</a:t>
            </a:r>
            <a:r>
              <a:rPr lang="es-ES" b="0"/>
              <a:t> </a:t>
            </a:r>
            <a:r>
              <a:rPr lang="es-ES" b="0" err="1"/>
              <a:t>should</a:t>
            </a:r>
            <a:r>
              <a:rPr lang="es-ES" b="0"/>
              <a:t> </a:t>
            </a:r>
            <a:r>
              <a:rPr lang="es-ES" b="0" err="1"/>
              <a:t>students</a:t>
            </a:r>
            <a:r>
              <a:rPr lang="es-ES" b="0"/>
              <a:t> </a:t>
            </a:r>
            <a:r>
              <a:rPr lang="es-ES" b="0" err="1"/>
              <a:t>learn</a:t>
            </a:r>
            <a:r>
              <a:rPr lang="es-ES" b="0"/>
              <a:t>? (</a:t>
            </a:r>
            <a:r>
              <a:rPr lang="es-ES" b="0" err="1"/>
              <a:t>knowledge</a:t>
            </a:r>
            <a:r>
              <a:rPr lang="es-ES" b="0"/>
              <a:t>, </a:t>
            </a:r>
            <a:r>
              <a:rPr lang="es-ES" b="0" err="1"/>
              <a:t>skills</a:t>
            </a:r>
            <a:r>
              <a:rPr lang="es-ES" b="0"/>
              <a:t>, </a:t>
            </a:r>
            <a:r>
              <a:rPr lang="es-ES" b="0" err="1"/>
              <a:t>attitudes</a:t>
            </a:r>
            <a:r>
              <a:rPr lang="es-ES" b="0"/>
              <a:t>).</a:t>
            </a:r>
          </a:p>
          <a:p>
            <a:pPr>
              <a:buFont typeface="+mj-lt"/>
              <a:buAutoNum type="arabicPeriod"/>
            </a:pPr>
            <a:r>
              <a:rPr lang="es-ES" b="0"/>
              <a:t>Content: </a:t>
            </a:r>
            <a:r>
              <a:rPr lang="es-ES" b="0" err="1"/>
              <a:t>What</a:t>
            </a:r>
            <a:r>
              <a:rPr lang="es-ES" b="0"/>
              <a:t> material </a:t>
            </a:r>
            <a:r>
              <a:rPr lang="es-ES" b="0" err="1"/>
              <a:t>is</a:t>
            </a:r>
            <a:r>
              <a:rPr lang="es-ES" b="0"/>
              <a:t> </a:t>
            </a:r>
            <a:r>
              <a:rPr lang="es-ES" b="0" err="1"/>
              <a:t>needed</a:t>
            </a:r>
            <a:r>
              <a:rPr lang="es-ES" b="0"/>
              <a:t> </a:t>
            </a:r>
            <a:r>
              <a:rPr lang="es-ES" b="0" err="1"/>
              <a:t>to</a:t>
            </a:r>
            <a:r>
              <a:rPr lang="es-ES" b="0"/>
              <a:t> </a:t>
            </a:r>
            <a:r>
              <a:rPr lang="es-ES" b="0" err="1"/>
              <a:t>achieve</a:t>
            </a:r>
            <a:r>
              <a:rPr lang="es-ES" b="0"/>
              <a:t> </a:t>
            </a:r>
            <a:r>
              <a:rPr lang="es-ES" b="0" err="1"/>
              <a:t>those</a:t>
            </a:r>
            <a:r>
              <a:rPr lang="es-ES" b="0"/>
              <a:t> </a:t>
            </a:r>
            <a:r>
              <a:rPr lang="es-ES" b="0" err="1"/>
              <a:t>objectives</a:t>
            </a:r>
            <a:r>
              <a:rPr lang="es-ES" b="0"/>
              <a:t>?</a:t>
            </a:r>
          </a:p>
          <a:p>
            <a:pPr>
              <a:buFont typeface="+mj-lt"/>
              <a:buAutoNum type="arabicPeriod"/>
            </a:pPr>
            <a:r>
              <a:rPr lang="es-ES" b="0" err="1"/>
              <a:t>Didactic</a:t>
            </a:r>
            <a:r>
              <a:rPr lang="es-ES" b="0"/>
              <a:t> </a:t>
            </a:r>
            <a:r>
              <a:rPr lang="es-ES" b="0" err="1"/>
              <a:t>methods</a:t>
            </a:r>
            <a:r>
              <a:rPr lang="es-ES" b="0"/>
              <a:t>: </a:t>
            </a:r>
            <a:r>
              <a:rPr lang="es-ES" b="0" err="1"/>
              <a:t>How</a:t>
            </a:r>
            <a:r>
              <a:rPr lang="es-ES" b="0"/>
              <a:t> </a:t>
            </a:r>
            <a:r>
              <a:rPr lang="es-ES" b="0" err="1"/>
              <a:t>will</a:t>
            </a:r>
            <a:r>
              <a:rPr lang="es-ES" b="0"/>
              <a:t> </a:t>
            </a:r>
            <a:r>
              <a:rPr lang="es-ES" b="0" err="1"/>
              <a:t>the</a:t>
            </a:r>
            <a:r>
              <a:rPr lang="es-ES" b="0"/>
              <a:t> </a:t>
            </a:r>
            <a:r>
              <a:rPr lang="es-ES" b="0" err="1"/>
              <a:t>teacher</a:t>
            </a:r>
            <a:r>
              <a:rPr lang="es-ES" b="0"/>
              <a:t> </a:t>
            </a:r>
            <a:r>
              <a:rPr lang="es-ES" b="0" err="1"/>
              <a:t>present</a:t>
            </a:r>
            <a:r>
              <a:rPr lang="es-ES" b="0"/>
              <a:t>/</a:t>
            </a:r>
            <a:r>
              <a:rPr lang="es-ES" b="0" err="1"/>
              <a:t>explain</a:t>
            </a:r>
            <a:r>
              <a:rPr lang="es-ES" b="0"/>
              <a:t>/</a:t>
            </a:r>
            <a:r>
              <a:rPr lang="es-ES" b="0" err="1"/>
              <a:t>practice</a:t>
            </a:r>
            <a:r>
              <a:rPr lang="es-ES" b="0"/>
              <a:t> </a:t>
            </a:r>
            <a:r>
              <a:rPr lang="es-ES" b="0" err="1"/>
              <a:t>the</a:t>
            </a:r>
            <a:r>
              <a:rPr lang="es-ES" b="0"/>
              <a:t> </a:t>
            </a:r>
            <a:r>
              <a:rPr lang="es-ES" b="0" err="1"/>
              <a:t>content</a:t>
            </a:r>
            <a:r>
              <a:rPr lang="es-ES" b="0"/>
              <a:t>? (</a:t>
            </a:r>
            <a:r>
              <a:rPr lang="es-ES" b="0" err="1"/>
              <a:t>lectures</a:t>
            </a:r>
            <a:r>
              <a:rPr lang="es-ES" b="0"/>
              <a:t>, </a:t>
            </a:r>
            <a:r>
              <a:rPr lang="es-ES" b="0" err="1"/>
              <a:t>discussions</a:t>
            </a:r>
            <a:r>
              <a:rPr lang="es-ES" b="0"/>
              <a:t>, </a:t>
            </a:r>
            <a:r>
              <a:rPr lang="es-ES" b="0" err="1"/>
              <a:t>group</a:t>
            </a:r>
            <a:r>
              <a:rPr lang="es-ES" b="0"/>
              <a:t> </a:t>
            </a:r>
            <a:r>
              <a:rPr lang="es-ES" b="0" err="1"/>
              <a:t>work</a:t>
            </a:r>
            <a:r>
              <a:rPr lang="es-ES" b="0"/>
              <a:t>, etc.).</a:t>
            </a:r>
          </a:p>
          <a:p>
            <a:pPr>
              <a:buFont typeface="+mj-lt"/>
              <a:buAutoNum type="arabicPeriod"/>
            </a:pPr>
            <a:r>
              <a:rPr lang="es-ES" b="0"/>
              <a:t>Media and </a:t>
            </a:r>
            <a:r>
              <a:rPr lang="es-ES" b="0" err="1"/>
              <a:t>resources</a:t>
            </a:r>
            <a:r>
              <a:rPr lang="es-ES" b="0"/>
              <a:t>: </a:t>
            </a:r>
            <a:r>
              <a:rPr lang="es-ES" b="0" err="1"/>
              <a:t>Which</a:t>
            </a:r>
            <a:r>
              <a:rPr lang="es-ES" b="0"/>
              <a:t> </a:t>
            </a:r>
            <a:r>
              <a:rPr lang="es-ES" b="0" err="1"/>
              <a:t>tools</a:t>
            </a:r>
            <a:r>
              <a:rPr lang="es-ES" b="0"/>
              <a:t> </a:t>
            </a:r>
            <a:r>
              <a:rPr lang="es-ES" b="0" err="1"/>
              <a:t>or</a:t>
            </a:r>
            <a:r>
              <a:rPr lang="es-ES" b="0"/>
              <a:t> </a:t>
            </a:r>
            <a:r>
              <a:rPr lang="es-ES" b="0" err="1"/>
              <a:t>aids</a:t>
            </a:r>
            <a:r>
              <a:rPr lang="es-ES" b="0"/>
              <a:t> </a:t>
            </a:r>
            <a:r>
              <a:rPr lang="es-ES" b="0" err="1"/>
              <a:t>will</a:t>
            </a:r>
            <a:r>
              <a:rPr lang="es-ES" b="0"/>
              <a:t> be </a:t>
            </a:r>
            <a:r>
              <a:rPr lang="es-ES" b="0" err="1"/>
              <a:t>used</a:t>
            </a:r>
            <a:r>
              <a:rPr lang="es-ES" b="0"/>
              <a:t>? (</a:t>
            </a:r>
            <a:r>
              <a:rPr lang="es-ES" b="0" err="1"/>
              <a:t>textbooks</a:t>
            </a:r>
            <a:r>
              <a:rPr lang="es-ES" b="0"/>
              <a:t>, AI </a:t>
            </a:r>
            <a:r>
              <a:rPr lang="es-ES" b="0" err="1"/>
              <a:t>tools</a:t>
            </a:r>
            <a:r>
              <a:rPr lang="es-ES" b="0"/>
              <a:t>, </a:t>
            </a:r>
            <a:r>
              <a:rPr lang="es-ES" b="0" err="1"/>
              <a:t>labs</a:t>
            </a:r>
            <a:r>
              <a:rPr lang="es-ES" b="0"/>
              <a:t>, </a:t>
            </a:r>
            <a:r>
              <a:rPr lang="es-ES" b="0" err="1"/>
              <a:t>slides</a:t>
            </a:r>
            <a:r>
              <a:rPr lang="es-ES" b="0"/>
              <a:t>).</a:t>
            </a:r>
          </a:p>
          <a:p>
            <a:pPr>
              <a:buFont typeface="+mj-lt"/>
              <a:buAutoNum type="arabicPeriod"/>
            </a:pPr>
            <a:r>
              <a:rPr lang="es-ES" b="0" err="1"/>
              <a:t>Learning</a:t>
            </a:r>
            <a:r>
              <a:rPr lang="es-ES" b="0"/>
              <a:t> </a:t>
            </a:r>
            <a:r>
              <a:rPr lang="es-ES" b="0" err="1"/>
              <a:t>activities</a:t>
            </a:r>
            <a:r>
              <a:rPr lang="es-ES" b="0"/>
              <a:t>: </a:t>
            </a:r>
            <a:r>
              <a:rPr lang="es-ES" b="0" err="1"/>
              <a:t>What</a:t>
            </a:r>
            <a:r>
              <a:rPr lang="es-ES" b="0"/>
              <a:t> </a:t>
            </a:r>
            <a:r>
              <a:rPr lang="es-ES" b="0" err="1"/>
              <a:t>will</a:t>
            </a:r>
            <a:r>
              <a:rPr lang="es-ES" b="0"/>
              <a:t> </a:t>
            </a:r>
            <a:r>
              <a:rPr lang="es-ES" b="0" err="1"/>
              <a:t>students</a:t>
            </a:r>
            <a:r>
              <a:rPr lang="es-ES" b="0"/>
              <a:t> </a:t>
            </a:r>
            <a:r>
              <a:rPr lang="es-ES" b="0" err="1"/>
              <a:t>actually</a:t>
            </a:r>
            <a:r>
              <a:rPr lang="es-ES" b="0"/>
              <a:t> </a:t>
            </a:r>
            <a:r>
              <a:rPr lang="es-ES" b="0" i="0"/>
              <a:t>do</a:t>
            </a:r>
            <a:r>
              <a:rPr lang="es-ES" b="0"/>
              <a:t> </a:t>
            </a:r>
            <a:r>
              <a:rPr lang="es-ES" b="0" err="1"/>
              <a:t>to</a:t>
            </a:r>
            <a:r>
              <a:rPr lang="es-ES" b="0"/>
              <a:t> </a:t>
            </a:r>
            <a:r>
              <a:rPr lang="es-ES" b="0" err="1"/>
              <a:t>learn</a:t>
            </a:r>
            <a:r>
              <a:rPr lang="es-ES" b="0"/>
              <a:t>? (</a:t>
            </a:r>
            <a:r>
              <a:rPr lang="es-ES" b="0" err="1"/>
              <a:t>solve</a:t>
            </a:r>
            <a:r>
              <a:rPr lang="es-ES" b="0"/>
              <a:t> </a:t>
            </a:r>
            <a:r>
              <a:rPr lang="es-ES" b="0" err="1"/>
              <a:t>problems</a:t>
            </a:r>
            <a:r>
              <a:rPr lang="es-ES" b="0"/>
              <a:t>, </a:t>
            </a:r>
            <a:r>
              <a:rPr lang="es-ES" b="0" err="1"/>
              <a:t>create</a:t>
            </a:r>
            <a:r>
              <a:rPr lang="es-ES" b="0"/>
              <a:t> </a:t>
            </a:r>
            <a:r>
              <a:rPr lang="es-ES" b="0" err="1"/>
              <a:t>projects</a:t>
            </a:r>
            <a:r>
              <a:rPr lang="es-ES" b="0"/>
              <a:t>, </a:t>
            </a:r>
            <a:r>
              <a:rPr lang="es-ES" b="0" err="1"/>
              <a:t>reflect</a:t>
            </a:r>
            <a:r>
              <a:rPr lang="es-ES" b="0"/>
              <a:t>, </a:t>
            </a:r>
            <a:r>
              <a:rPr lang="es-ES" b="0" err="1"/>
              <a:t>experiment</a:t>
            </a:r>
            <a:r>
              <a:rPr lang="es-ES" b="0"/>
              <a:t>…?).</a:t>
            </a:r>
          </a:p>
          <a:p>
            <a:pPr>
              <a:buFont typeface="+mj-lt"/>
              <a:buAutoNum type="arabicPeriod"/>
            </a:pPr>
            <a:r>
              <a:rPr lang="es-ES" b="0" err="1"/>
              <a:t>Assessment</a:t>
            </a:r>
            <a:r>
              <a:rPr lang="es-ES" b="0"/>
              <a:t>/</a:t>
            </a:r>
            <a:r>
              <a:rPr lang="es-ES" b="0" err="1"/>
              <a:t>evaluation</a:t>
            </a:r>
            <a:r>
              <a:rPr lang="es-ES" b="0"/>
              <a:t>: </a:t>
            </a:r>
            <a:r>
              <a:rPr lang="es-ES" b="0" err="1"/>
              <a:t>How</a:t>
            </a:r>
            <a:r>
              <a:rPr lang="es-ES" b="0"/>
              <a:t> </a:t>
            </a:r>
            <a:r>
              <a:rPr lang="es-ES" b="0" err="1"/>
              <a:t>will</a:t>
            </a:r>
            <a:r>
              <a:rPr lang="es-ES" b="0"/>
              <a:t> </a:t>
            </a:r>
            <a:r>
              <a:rPr lang="es-ES" b="0" err="1"/>
              <a:t>you</a:t>
            </a:r>
            <a:r>
              <a:rPr lang="es-ES" b="0"/>
              <a:t> </a:t>
            </a:r>
            <a:r>
              <a:rPr lang="es-ES" b="0" err="1"/>
              <a:t>check</a:t>
            </a:r>
            <a:r>
              <a:rPr lang="es-ES" b="0"/>
              <a:t> </a:t>
            </a:r>
            <a:r>
              <a:rPr lang="es-ES" b="0" err="1"/>
              <a:t>if</a:t>
            </a:r>
            <a:r>
              <a:rPr lang="es-ES" b="0"/>
              <a:t> </a:t>
            </a:r>
            <a:r>
              <a:rPr lang="es-ES" b="0" err="1"/>
              <a:t>the</a:t>
            </a:r>
            <a:r>
              <a:rPr lang="es-ES" b="0"/>
              <a:t> </a:t>
            </a:r>
            <a:r>
              <a:rPr lang="es-ES" b="0" err="1"/>
              <a:t>objectives</a:t>
            </a:r>
            <a:r>
              <a:rPr lang="es-ES" b="0"/>
              <a:t> are </a:t>
            </a:r>
            <a:r>
              <a:rPr lang="es-ES" b="0" err="1"/>
              <a:t>met</a:t>
            </a:r>
            <a:r>
              <a:rPr lang="es-ES" b="0"/>
              <a:t>? (</a:t>
            </a:r>
            <a:r>
              <a:rPr lang="es-ES" b="0" err="1"/>
              <a:t>tests</a:t>
            </a:r>
            <a:r>
              <a:rPr lang="es-ES" b="0"/>
              <a:t>, </a:t>
            </a:r>
            <a:r>
              <a:rPr lang="es-ES" b="0" err="1"/>
              <a:t>assignments</a:t>
            </a:r>
            <a:r>
              <a:rPr lang="es-ES" b="0"/>
              <a:t>, peer </a:t>
            </a:r>
            <a:r>
              <a:rPr lang="es-ES" b="0" err="1"/>
              <a:t>feedback</a:t>
            </a:r>
            <a:r>
              <a:rPr lang="es-ES" b="0"/>
              <a:t>).</a:t>
            </a:r>
          </a:p>
          <a:p>
            <a:pPr>
              <a:buFont typeface="+mj-lt"/>
              <a:buAutoNum type="arabicPeriod"/>
            </a:pPr>
            <a:r>
              <a:rPr lang="es-ES" b="0" err="1"/>
              <a:t>Context</a:t>
            </a:r>
            <a:r>
              <a:rPr lang="es-ES" b="0"/>
              <a:t>: Who are </a:t>
            </a:r>
            <a:r>
              <a:rPr lang="es-ES" b="0" err="1"/>
              <a:t>the</a:t>
            </a:r>
            <a:r>
              <a:rPr lang="es-ES" b="0"/>
              <a:t> </a:t>
            </a:r>
            <a:r>
              <a:rPr lang="es-ES" b="0" err="1"/>
              <a:t>learners</a:t>
            </a:r>
            <a:r>
              <a:rPr lang="es-ES" b="0"/>
              <a:t>? </a:t>
            </a:r>
            <a:r>
              <a:rPr lang="es-ES" b="0" err="1"/>
              <a:t>What</a:t>
            </a:r>
            <a:r>
              <a:rPr lang="es-ES" b="0"/>
              <a:t> </a:t>
            </a:r>
            <a:r>
              <a:rPr lang="es-ES" b="0" err="1"/>
              <a:t>is</a:t>
            </a:r>
            <a:r>
              <a:rPr lang="es-ES" b="0"/>
              <a:t> </a:t>
            </a:r>
            <a:r>
              <a:rPr lang="es-ES" b="0" err="1"/>
              <a:t>the</a:t>
            </a:r>
            <a:r>
              <a:rPr lang="es-ES" b="0"/>
              <a:t> </a:t>
            </a:r>
            <a:r>
              <a:rPr lang="es-ES" b="0" err="1"/>
              <a:t>setting</a:t>
            </a:r>
            <a:r>
              <a:rPr lang="es-ES" b="0"/>
              <a:t>? </a:t>
            </a:r>
            <a:r>
              <a:rPr lang="es-ES" b="0" err="1"/>
              <a:t>What</a:t>
            </a:r>
            <a:r>
              <a:rPr lang="es-ES" b="0"/>
              <a:t> prior </a:t>
            </a:r>
            <a:r>
              <a:rPr lang="es-ES" b="0" err="1"/>
              <a:t>knowledge</a:t>
            </a:r>
            <a:r>
              <a:rPr lang="es-ES" b="0"/>
              <a:t> do </a:t>
            </a:r>
            <a:r>
              <a:rPr lang="es-ES" b="0" err="1"/>
              <a:t>they</a:t>
            </a:r>
            <a:r>
              <a:rPr lang="es-ES" b="0"/>
              <a:t> </a:t>
            </a:r>
            <a:r>
              <a:rPr lang="es-ES" b="0" err="1"/>
              <a:t>have</a:t>
            </a:r>
            <a:r>
              <a:rPr lang="es-ES" b="0"/>
              <a:t>?</a:t>
            </a:r>
          </a:p>
          <a:p>
            <a:endParaRPr lang="es-ES" b="0"/>
          </a:p>
          <a:p>
            <a:endParaRPr lang="nl-NL"/>
          </a:p>
        </p:txBody>
      </p:sp>
      <p:sp>
        <p:nvSpPr>
          <p:cNvPr id="4" name="Slide Number Placeholder 3"/>
          <p:cNvSpPr>
            <a:spLocks noGrp="1"/>
          </p:cNvSpPr>
          <p:nvPr>
            <p:ph type="sldNum" sz="quarter" idx="5"/>
          </p:nvPr>
        </p:nvSpPr>
        <p:spPr/>
        <p:txBody>
          <a:bodyPr/>
          <a:lstStyle/>
          <a:p>
            <a:fld id="{4BF3970E-AFBC-48ED-84DA-23F29216512C}" type="slidenum">
              <a:rPr lang="en-US" smtClean="0"/>
              <a:t>13</a:t>
            </a:fld>
            <a:endParaRPr lang="en-US"/>
          </a:p>
        </p:txBody>
      </p:sp>
    </p:spTree>
    <p:extLst>
      <p:ext uri="{BB962C8B-B14F-4D97-AF65-F5344CB8AC3E}">
        <p14:creationId xmlns:p14="http://schemas.microsoft.com/office/powerpoint/2010/main" val="279351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C1BC-CEB8-DFD2-0F3B-5006A4D6A4E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24C1BCF-535E-776F-E680-ADA1F17F0E9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21FD4CD-9441-F109-6262-CED6124F1EA7}"/>
              </a:ext>
            </a:extLst>
          </p:cNvPr>
          <p:cNvSpPr>
            <a:spLocks noGrp="1"/>
          </p:cNvSpPr>
          <p:nvPr>
            <p:ph type="body" idx="1"/>
          </p:nvPr>
        </p:nvSpPr>
        <p:spPr/>
        <p:txBody>
          <a:bodyPr/>
          <a:lstStyle/>
          <a:p>
            <a:r>
              <a:rPr lang="es-ES" b="0"/>
              <a:t>I </a:t>
            </a:r>
            <a:r>
              <a:rPr lang="es-ES" b="0" err="1"/>
              <a:t>wonder</a:t>
            </a:r>
            <a:r>
              <a:rPr lang="es-ES" b="0"/>
              <a:t> </a:t>
            </a:r>
            <a:r>
              <a:rPr lang="es-ES" b="0" err="1"/>
              <a:t>if</a:t>
            </a:r>
            <a:r>
              <a:rPr lang="es-ES" b="0"/>
              <a:t> </a:t>
            </a:r>
            <a:r>
              <a:rPr lang="es-ES" b="0" err="1"/>
              <a:t>we</a:t>
            </a:r>
            <a:r>
              <a:rPr lang="es-ES" b="0"/>
              <a:t> </a:t>
            </a:r>
            <a:r>
              <a:rPr lang="es-ES" b="0" err="1"/>
              <a:t>could</a:t>
            </a:r>
            <a:r>
              <a:rPr lang="es-ES" b="0"/>
              <a:t> </a:t>
            </a:r>
            <a:r>
              <a:rPr lang="es-ES" b="0" err="1"/>
              <a:t>expand</a:t>
            </a:r>
            <a:r>
              <a:rPr lang="es-ES" b="0"/>
              <a:t> </a:t>
            </a:r>
            <a:r>
              <a:rPr lang="es-ES" b="0" err="1"/>
              <a:t>this</a:t>
            </a:r>
            <a:r>
              <a:rPr lang="es-ES" b="0"/>
              <a:t> </a:t>
            </a:r>
            <a:r>
              <a:rPr lang="es-ES" b="0" err="1"/>
              <a:t>slide</a:t>
            </a:r>
            <a:r>
              <a:rPr lang="es-ES" b="0"/>
              <a:t> a bit </a:t>
            </a:r>
            <a:r>
              <a:rPr lang="es-ES" b="0" err="1"/>
              <a:t>with</a:t>
            </a:r>
            <a:r>
              <a:rPr lang="es-ES" b="0"/>
              <a:t> </a:t>
            </a:r>
            <a:r>
              <a:rPr lang="es-ES" b="0" err="1"/>
              <a:t>some</a:t>
            </a:r>
            <a:r>
              <a:rPr lang="es-ES" b="0"/>
              <a:t> concrete </a:t>
            </a:r>
            <a:r>
              <a:rPr lang="es-ES" b="0" err="1"/>
              <a:t>examples</a:t>
            </a:r>
            <a:r>
              <a:rPr lang="es-ES" b="0"/>
              <a:t> of </a:t>
            </a:r>
            <a:r>
              <a:rPr lang="es-ES" b="0" err="1"/>
              <a:t>how</a:t>
            </a:r>
            <a:r>
              <a:rPr lang="es-ES" b="0"/>
              <a:t> </a:t>
            </a:r>
            <a:r>
              <a:rPr lang="es-ES" b="0" err="1"/>
              <a:t>teachers</a:t>
            </a:r>
            <a:r>
              <a:rPr lang="es-ES" b="0"/>
              <a:t> </a:t>
            </a:r>
            <a:r>
              <a:rPr lang="es-ES" b="0" err="1"/>
              <a:t>might</a:t>
            </a:r>
            <a:r>
              <a:rPr lang="es-ES" b="0"/>
              <a:t> </a:t>
            </a:r>
            <a:r>
              <a:rPr lang="es-ES" b="0" err="1"/>
              <a:t>actually</a:t>
            </a:r>
            <a:r>
              <a:rPr lang="es-ES" b="0"/>
              <a:t> </a:t>
            </a:r>
            <a:r>
              <a:rPr lang="es-ES" b="0" err="1"/>
              <a:t>integrate</a:t>
            </a:r>
            <a:r>
              <a:rPr lang="es-ES" b="0"/>
              <a:t> </a:t>
            </a:r>
            <a:r>
              <a:rPr lang="es-ES" b="0" err="1"/>
              <a:t>LLMs</a:t>
            </a:r>
            <a:r>
              <a:rPr lang="es-ES" b="0"/>
              <a:t> </a:t>
            </a:r>
            <a:r>
              <a:rPr lang="es-ES" b="0" err="1"/>
              <a:t>into</a:t>
            </a:r>
            <a:r>
              <a:rPr lang="es-ES" b="0"/>
              <a:t> </a:t>
            </a:r>
            <a:r>
              <a:rPr lang="es-ES" b="0" err="1"/>
              <a:t>their</a:t>
            </a:r>
            <a:r>
              <a:rPr lang="es-ES" b="0"/>
              <a:t> </a:t>
            </a:r>
            <a:r>
              <a:rPr lang="es-ES" b="0" err="1"/>
              <a:t>course</a:t>
            </a:r>
            <a:r>
              <a:rPr lang="es-ES" b="0"/>
              <a:t> </a:t>
            </a:r>
            <a:r>
              <a:rPr lang="es-ES" b="0" err="1"/>
              <a:t>design</a:t>
            </a:r>
            <a:r>
              <a:rPr lang="es-ES" b="0"/>
              <a:t>. </a:t>
            </a:r>
            <a:r>
              <a:rPr lang="es-ES" b="0" err="1"/>
              <a:t>For</a:t>
            </a:r>
            <a:r>
              <a:rPr lang="es-ES" b="0"/>
              <a:t> </a:t>
            </a:r>
            <a:r>
              <a:rPr lang="es-ES" b="0" err="1"/>
              <a:t>example</a:t>
            </a:r>
            <a:r>
              <a:rPr lang="es-ES" b="0"/>
              <a:t>, </a:t>
            </a:r>
            <a:r>
              <a:rPr lang="es-ES" b="0" err="1"/>
              <a:t>when</a:t>
            </a:r>
            <a:r>
              <a:rPr lang="es-ES" b="0"/>
              <a:t> </a:t>
            </a:r>
            <a:r>
              <a:rPr lang="es-ES" b="0" err="1"/>
              <a:t>talking</a:t>
            </a:r>
            <a:r>
              <a:rPr lang="es-ES" b="0"/>
              <a:t> </a:t>
            </a:r>
            <a:r>
              <a:rPr lang="es-ES" b="0" err="1"/>
              <a:t>about</a:t>
            </a:r>
            <a:r>
              <a:rPr lang="es-ES" b="0"/>
              <a:t> ‘</a:t>
            </a:r>
            <a:r>
              <a:rPr lang="es-ES" b="0" err="1"/>
              <a:t>Feedback</a:t>
            </a:r>
            <a:r>
              <a:rPr lang="es-ES" b="0"/>
              <a:t>’ </a:t>
            </a:r>
            <a:r>
              <a:rPr lang="es-ES" b="0" err="1"/>
              <a:t>it</a:t>
            </a:r>
            <a:r>
              <a:rPr lang="es-ES" b="0"/>
              <a:t> </a:t>
            </a:r>
            <a:r>
              <a:rPr lang="es-ES" b="0" err="1"/>
              <a:t>could</a:t>
            </a:r>
            <a:r>
              <a:rPr lang="es-ES" b="0"/>
              <a:t> be </a:t>
            </a:r>
            <a:r>
              <a:rPr lang="es-ES" b="0" err="1"/>
              <a:t>explained</a:t>
            </a:r>
            <a:r>
              <a:rPr lang="es-ES" b="0"/>
              <a:t> </a:t>
            </a:r>
            <a:r>
              <a:rPr lang="es-ES" b="0" err="1"/>
              <a:t>that</a:t>
            </a:r>
            <a:r>
              <a:rPr lang="es-ES" b="0"/>
              <a:t> </a:t>
            </a:r>
            <a:r>
              <a:rPr lang="es-ES" b="0" err="1"/>
              <a:t>LLMs</a:t>
            </a:r>
            <a:r>
              <a:rPr lang="es-ES" b="0"/>
              <a:t> can </a:t>
            </a:r>
            <a:r>
              <a:rPr lang="es-ES" b="0" err="1"/>
              <a:t>support</a:t>
            </a:r>
            <a:r>
              <a:rPr lang="es-ES" b="0"/>
              <a:t> </a:t>
            </a:r>
            <a:r>
              <a:rPr lang="es-ES" b="0" err="1"/>
              <a:t>the</a:t>
            </a:r>
            <a:r>
              <a:rPr lang="es-ES" b="0"/>
              <a:t> </a:t>
            </a:r>
            <a:r>
              <a:rPr lang="es-ES" b="0" err="1"/>
              <a:t>generation</a:t>
            </a:r>
            <a:r>
              <a:rPr lang="es-ES" b="0"/>
              <a:t> of </a:t>
            </a:r>
            <a:r>
              <a:rPr lang="es-ES" b="0" err="1"/>
              <a:t>adaptive</a:t>
            </a:r>
            <a:r>
              <a:rPr lang="es-ES" b="0"/>
              <a:t> </a:t>
            </a:r>
            <a:r>
              <a:rPr lang="es-ES" b="0" err="1"/>
              <a:t>practice</a:t>
            </a:r>
            <a:r>
              <a:rPr lang="es-ES" b="0"/>
              <a:t> </a:t>
            </a:r>
            <a:r>
              <a:rPr lang="es-ES" b="0" err="1"/>
              <a:t>exercises</a:t>
            </a:r>
            <a:r>
              <a:rPr lang="es-ES" b="0"/>
              <a:t> </a:t>
            </a:r>
            <a:r>
              <a:rPr lang="es-ES" b="0" err="1"/>
              <a:t>or</a:t>
            </a:r>
            <a:r>
              <a:rPr lang="es-ES" b="0"/>
              <a:t> </a:t>
            </a:r>
            <a:r>
              <a:rPr lang="es-ES" b="0" err="1"/>
              <a:t>multiple-choice</a:t>
            </a:r>
            <a:r>
              <a:rPr lang="es-ES" b="0"/>
              <a:t> </a:t>
            </a:r>
            <a:r>
              <a:rPr lang="es-ES" b="0" err="1"/>
              <a:t>questions</a:t>
            </a:r>
            <a:r>
              <a:rPr lang="es-ES" b="0"/>
              <a:t> to prepare </a:t>
            </a:r>
            <a:r>
              <a:rPr lang="es-ES" b="0" err="1"/>
              <a:t>the</a:t>
            </a:r>
            <a:r>
              <a:rPr lang="es-ES" b="0"/>
              <a:t> </a:t>
            </a:r>
            <a:r>
              <a:rPr lang="es-ES" b="0" err="1"/>
              <a:t>students</a:t>
            </a:r>
            <a:r>
              <a:rPr lang="es-ES" b="0"/>
              <a:t> </a:t>
            </a:r>
            <a:r>
              <a:rPr lang="es-ES" b="0" err="1"/>
              <a:t>before</a:t>
            </a:r>
            <a:r>
              <a:rPr lang="es-ES" b="0"/>
              <a:t> </a:t>
            </a:r>
            <a:r>
              <a:rPr lang="es-ES" b="0" err="1"/>
              <a:t>their</a:t>
            </a:r>
            <a:r>
              <a:rPr lang="es-ES" b="0"/>
              <a:t> </a:t>
            </a:r>
            <a:r>
              <a:rPr lang="es-ES" b="0" err="1"/>
              <a:t>tests</a:t>
            </a:r>
            <a:r>
              <a:rPr lang="es-ES"/>
              <a:t> (</a:t>
            </a:r>
            <a:r>
              <a:rPr lang="es-ES" err="1"/>
              <a:t>special</a:t>
            </a:r>
            <a:r>
              <a:rPr lang="es-ES"/>
              <a:t> </a:t>
            </a:r>
            <a:r>
              <a:rPr lang="es-ES" err="1"/>
              <a:t>remark</a:t>
            </a:r>
            <a:r>
              <a:rPr lang="es-ES"/>
              <a:t> </a:t>
            </a:r>
            <a:r>
              <a:rPr lang="es-ES" err="1"/>
              <a:t>on</a:t>
            </a:r>
            <a:r>
              <a:rPr lang="es-ES"/>
              <a:t> ‘DRAFT’ </a:t>
            </a:r>
            <a:r>
              <a:rPr lang="es-ES" err="1"/>
              <a:t>feedback</a:t>
            </a:r>
            <a:r>
              <a:rPr lang="es-ES"/>
              <a:t>, </a:t>
            </a:r>
            <a:r>
              <a:rPr lang="es-ES" err="1"/>
              <a:t>because</a:t>
            </a:r>
            <a:r>
              <a:rPr lang="es-ES"/>
              <a:t> </a:t>
            </a:r>
            <a:r>
              <a:rPr lang="es-ES" err="1"/>
              <a:t>these</a:t>
            </a:r>
            <a:r>
              <a:rPr lang="es-ES"/>
              <a:t> </a:t>
            </a:r>
            <a:r>
              <a:rPr lang="es-ES" err="1"/>
              <a:t>wouldn’t</a:t>
            </a:r>
            <a:r>
              <a:rPr lang="es-ES"/>
              <a:t> </a:t>
            </a:r>
            <a:r>
              <a:rPr lang="es-ES" err="1"/>
              <a:t>substitute</a:t>
            </a:r>
            <a:r>
              <a:rPr lang="es-ES"/>
              <a:t> </a:t>
            </a:r>
            <a:r>
              <a:rPr lang="es-ES" err="1"/>
              <a:t>the</a:t>
            </a:r>
            <a:r>
              <a:rPr lang="es-ES"/>
              <a:t> </a:t>
            </a:r>
            <a:r>
              <a:rPr lang="es-ES" err="1"/>
              <a:t>tests</a:t>
            </a:r>
            <a:r>
              <a:rPr lang="es-ES"/>
              <a:t> </a:t>
            </a:r>
            <a:r>
              <a:rPr lang="es-ES" err="1"/>
              <a:t>themselves</a:t>
            </a:r>
            <a:r>
              <a:rPr lang="es-ES"/>
              <a:t>).</a:t>
            </a:r>
          </a:p>
          <a:p>
            <a:endParaRPr lang="es-ES"/>
          </a:p>
          <a:p>
            <a:r>
              <a:rPr lang="es-ES"/>
              <a:t>In </a:t>
            </a:r>
            <a:r>
              <a:rPr lang="es-ES" err="1"/>
              <a:t>personalized</a:t>
            </a:r>
            <a:r>
              <a:rPr lang="es-ES"/>
              <a:t> </a:t>
            </a:r>
            <a:r>
              <a:rPr lang="es-ES" err="1"/>
              <a:t>learnign</a:t>
            </a:r>
            <a:r>
              <a:rPr lang="es-ES" b="0"/>
              <a:t>, </a:t>
            </a:r>
            <a:r>
              <a:rPr lang="es-ES" b="0" err="1"/>
              <a:t>it</a:t>
            </a:r>
            <a:r>
              <a:rPr lang="es-ES" b="0"/>
              <a:t> </a:t>
            </a:r>
            <a:r>
              <a:rPr lang="es-ES" b="0" err="1"/>
              <a:t>could</a:t>
            </a:r>
            <a:r>
              <a:rPr lang="es-ES" b="0"/>
              <a:t> </a:t>
            </a:r>
            <a:r>
              <a:rPr lang="es-ES" b="0" err="1"/>
              <a:t>say</a:t>
            </a:r>
            <a:r>
              <a:rPr lang="es-ES" b="0"/>
              <a:t> </a:t>
            </a:r>
            <a:r>
              <a:rPr lang="es-ES" b="0" err="1"/>
              <a:t>that</a:t>
            </a:r>
            <a:r>
              <a:rPr lang="es-ES" b="0"/>
              <a:t> </a:t>
            </a:r>
            <a:r>
              <a:rPr lang="es-ES" b="0" err="1"/>
              <a:t>it</a:t>
            </a:r>
            <a:r>
              <a:rPr lang="es-ES" b="0"/>
              <a:t> can be </a:t>
            </a:r>
            <a:r>
              <a:rPr lang="es-ES" b="0" err="1"/>
              <a:t>used</a:t>
            </a:r>
            <a:r>
              <a:rPr lang="es-ES" b="0"/>
              <a:t> to </a:t>
            </a:r>
            <a:r>
              <a:rPr lang="es-ES" b="0" err="1"/>
              <a:t>create</a:t>
            </a:r>
            <a:r>
              <a:rPr lang="es-ES" b="0"/>
              <a:t> discipline </a:t>
            </a:r>
            <a:r>
              <a:rPr lang="es-ES" b="0" err="1"/>
              <a:t>specific</a:t>
            </a:r>
            <a:r>
              <a:rPr lang="es-ES" b="0"/>
              <a:t> case </a:t>
            </a:r>
            <a:r>
              <a:rPr lang="es-ES" b="0" err="1"/>
              <a:t>studies</a:t>
            </a:r>
            <a:r>
              <a:rPr lang="es-ES" b="0"/>
              <a:t>/</a:t>
            </a:r>
            <a:r>
              <a:rPr lang="es-ES" b="0" err="1"/>
              <a:t>simulations</a:t>
            </a:r>
            <a:r>
              <a:rPr lang="es-ES" b="0"/>
              <a:t> (</a:t>
            </a:r>
            <a:r>
              <a:rPr lang="es-ES" b="0" err="1"/>
              <a:t>like</a:t>
            </a:r>
            <a:r>
              <a:rPr lang="es-ES" b="0"/>
              <a:t> in </a:t>
            </a:r>
            <a:r>
              <a:rPr lang="es-ES" b="0" err="1"/>
              <a:t>law</a:t>
            </a:r>
            <a:r>
              <a:rPr lang="es-ES" b="0"/>
              <a:t> and medicine) </a:t>
            </a:r>
            <a:r>
              <a:rPr lang="es-ES" b="0" err="1"/>
              <a:t>giving</a:t>
            </a:r>
            <a:r>
              <a:rPr lang="es-ES" b="0"/>
              <a:t> </a:t>
            </a:r>
            <a:r>
              <a:rPr lang="es-ES" b="0" err="1"/>
              <a:t>students</a:t>
            </a:r>
            <a:r>
              <a:rPr lang="es-ES" b="0"/>
              <a:t> </a:t>
            </a:r>
            <a:r>
              <a:rPr lang="es-ES" b="0" err="1"/>
              <a:t>structured</a:t>
            </a:r>
            <a:r>
              <a:rPr lang="es-ES" b="0"/>
              <a:t> </a:t>
            </a:r>
            <a:r>
              <a:rPr lang="es-ES" b="0" err="1"/>
              <a:t>scenarios</a:t>
            </a:r>
            <a:r>
              <a:rPr lang="es-ES" b="0"/>
              <a:t> to </a:t>
            </a:r>
            <a:r>
              <a:rPr lang="es-ES" b="0" err="1"/>
              <a:t>work</a:t>
            </a:r>
            <a:r>
              <a:rPr lang="es-ES" b="0"/>
              <a:t> </a:t>
            </a:r>
            <a:r>
              <a:rPr lang="es-ES" b="0" err="1"/>
              <a:t>with</a:t>
            </a:r>
            <a:r>
              <a:rPr lang="es-ES" b="0"/>
              <a:t>.</a:t>
            </a:r>
          </a:p>
        </p:txBody>
      </p:sp>
      <p:sp>
        <p:nvSpPr>
          <p:cNvPr id="4" name="Marcador de número de diapositiva 3">
            <a:extLst>
              <a:ext uri="{FF2B5EF4-FFF2-40B4-BE49-F238E27FC236}">
                <a16:creationId xmlns:a16="http://schemas.microsoft.com/office/drawing/2014/main" id="{D16725BC-F39E-3F91-45A4-662023588F3C}"/>
              </a:ext>
            </a:extLst>
          </p:cNvPr>
          <p:cNvSpPr>
            <a:spLocks noGrp="1"/>
          </p:cNvSpPr>
          <p:nvPr>
            <p:ph type="sldNum" sz="quarter" idx="5"/>
          </p:nvPr>
        </p:nvSpPr>
        <p:spPr/>
        <p:txBody>
          <a:bodyPr/>
          <a:lstStyle/>
          <a:p>
            <a:fld id="{4BF3970E-AFBC-48ED-84DA-23F29216512C}" type="slidenum">
              <a:rPr lang="en-US" smtClean="0"/>
              <a:t>14</a:t>
            </a:fld>
            <a:endParaRPr lang="en-US"/>
          </a:p>
        </p:txBody>
      </p:sp>
    </p:spTree>
    <p:extLst>
      <p:ext uri="{BB962C8B-B14F-4D97-AF65-F5344CB8AC3E}">
        <p14:creationId xmlns:p14="http://schemas.microsoft.com/office/powerpoint/2010/main" val="3056123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1E4D-1A35-7110-2216-C82B53BBD8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F87FFF-12BF-CF79-9E6A-1521625B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119C2B-62B2-465F-B610-54DD2E4918D8}"/>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5" name="Footer Placeholder 4">
            <a:extLst>
              <a:ext uri="{FF2B5EF4-FFF2-40B4-BE49-F238E27FC236}">
                <a16:creationId xmlns:a16="http://schemas.microsoft.com/office/drawing/2014/main" id="{808358CE-233F-F680-9CD9-37DDD3C27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6D005-83FE-E2F7-C70D-77FE4B9C0E63}"/>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194852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5FD24-121C-D403-D843-468BE6A371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0FD60-47C0-0CEF-BDB5-4D839A2AB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A658A-0438-7D1E-FDC5-57AF0182F738}"/>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5" name="Footer Placeholder 4">
            <a:extLst>
              <a:ext uri="{FF2B5EF4-FFF2-40B4-BE49-F238E27FC236}">
                <a16:creationId xmlns:a16="http://schemas.microsoft.com/office/drawing/2014/main" id="{5343E27F-1DCE-D824-24D6-003D6C02C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1BC2B-3D8B-751B-BBB0-874F051C0783}"/>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421395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14815-83CA-CC98-38A2-59350BBDA5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F3116-A276-C829-7159-02F3324CAC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FC0A1-BEA3-FE7D-4677-1E2BB6C26BB7}"/>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5" name="Footer Placeholder 4">
            <a:extLst>
              <a:ext uri="{FF2B5EF4-FFF2-40B4-BE49-F238E27FC236}">
                <a16:creationId xmlns:a16="http://schemas.microsoft.com/office/drawing/2014/main" id="{C8DCE6E1-24DD-3D22-D770-90DBA1164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2DCF0-FC2D-5C94-568E-B458ECE4322C}"/>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315418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DB56-ECE2-16A4-EE6F-2F807A4CA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9C533-ECE4-83E6-57BB-42056D33CA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6C5E5-189D-ED2C-FE57-32699A2E86A8}"/>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5" name="Footer Placeholder 4">
            <a:extLst>
              <a:ext uri="{FF2B5EF4-FFF2-40B4-BE49-F238E27FC236}">
                <a16:creationId xmlns:a16="http://schemas.microsoft.com/office/drawing/2014/main" id="{238F0312-C836-136F-21B7-BB7DC3C9D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790E7-8EF6-D0CD-C5B7-6FA78176C443}"/>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350534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3F98-3225-A59A-509F-0396B13E7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0CD028-7ED3-D4A5-D842-7D840ABA5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80F1F-2390-92B7-24EA-F1B40846B84E}"/>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5" name="Footer Placeholder 4">
            <a:extLst>
              <a:ext uri="{FF2B5EF4-FFF2-40B4-BE49-F238E27FC236}">
                <a16:creationId xmlns:a16="http://schemas.microsoft.com/office/drawing/2014/main" id="{07601CF2-CE59-A1B9-888E-031B3D9E8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EF2A3-15C3-AC56-B4B0-92D027F466D5}"/>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32157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E773-BDA3-4F9C-9652-80AAE045E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A00EB-1FC7-2E44-954D-A9CEABAC9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7B1DF4-202C-794E-A724-2C1F564B3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7B369-C60E-9E5A-12A3-9326D4825035}"/>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6" name="Footer Placeholder 5">
            <a:extLst>
              <a:ext uri="{FF2B5EF4-FFF2-40B4-BE49-F238E27FC236}">
                <a16:creationId xmlns:a16="http://schemas.microsoft.com/office/drawing/2014/main" id="{27AC25BE-24EA-1DE1-5746-3F98E4811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117C8-0FA4-E818-AB1C-6E9CC06738B7}"/>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29127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814B-F3BF-C7C5-552E-89EA821109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09281-81E6-F770-613B-E8222F59B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0CA61-6F7E-51CF-8CDC-ED0C9175FE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9F4F94-0DEA-B880-22B1-897094ECA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FEDAF-D3EC-822D-2EA6-F5ACE0186B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5B44F-6475-9F14-B6F1-7E3D330336DD}"/>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8" name="Footer Placeholder 7">
            <a:extLst>
              <a:ext uri="{FF2B5EF4-FFF2-40B4-BE49-F238E27FC236}">
                <a16:creationId xmlns:a16="http://schemas.microsoft.com/office/drawing/2014/main" id="{2771EE8A-7D7C-ED84-4568-6B0B533930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BE705-3B8A-D37D-3DA3-4F1113AEDE3C}"/>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379445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F195-7485-400E-C548-6A734DF59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00E22A-95BB-1C7E-472E-88D81BFB062B}"/>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4" name="Footer Placeholder 3">
            <a:extLst>
              <a:ext uri="{FF2B5EF4-FFF2-40B4-BE49-F238E27FC236}">
                <a16:creationId xmlns:a16="http://schemas.microsoft.com/office/drawing/2014/main" id="{055CDE18-EBF0-8B29-89D5-CC7E24F11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78E15C-2802-C037-30C8-CDEF18259F56}"/>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101335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127798-F986-188D-FC8F-60CD6D154A02}"/>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3" name="Footer Placeholder 2">
            <a:extLst>
              <a:ext uri="{FF2B5EF4-FFF2-40B4-BE49-F238E27FC236}">
                <a16:creationId xmlns:a16="http://schemas.microsoft.com/office/drawing/2014/main" id="{235BA916-F04B-A03C-9C55-DC75FAA249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F7B3A6-DF49-D1C0-9956-94C9D4FBA728}"/>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385594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DAB97-B962-127F-65F1-433EABEB7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FDCA5-3BBE-2B6A-08C4-08FF9B9E46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B74EFF-325D-DC1D-2306-C22E980D7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44B35-D4AC-F06D-C830-D180AC9D8D09}"/>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6" name="Footer Placeholder 5">
            <a:extLst>
              <a:ext uri="{FF2B5EF4-FFF2-40B4-BE49-F238E27FC236}">
                <a16:creationId xmlns:a16="http://schemas.microsoft.com/office/drawing/2014/main" id="{A04892A0-369F-5AFA-10B3-CA996BA69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F34F2-2FD1-D504-E722-6BBDBE02C313}"/>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229773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E998-BBEE-E4B9-490C-F5AEC7D1A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BCC69F-7BBD-50D3-801C-55324A299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F403E-C73D-F21F-FE81-B624467F8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4C5F7-284A-99D8-BC38-4170AB7E9F90}"/>
              </a:ext>
            </a:extLst>
          </p:cNvPr>
          <p:cNvSpPr>
            <a:spLocks noGrp="1"/>
          </p:cNvSpPr>
          <p:nvPr>
            <p:ph type="dt" sz="half" idx="10"/>
          </p:nvPr>
        </p:nvSpPr>
        <p:spPr/>
        <p:txBody>
          <a:bodyPr/>
          <a:lstStyle/>
          <a:p>
            <a:fld id="{250DFC44-3C98-4D28-AD20-DE417884AC8F}" type="datetimeFigureOut">
              <a:rPr lang="en-US" smtClean="0"/>
              <a:t>1/8/2026</a:t>
            </a:fld>
            <a:endParaRPr lang="en-US"/>
          </a:p>
        </p:txBody>
      </p:sp>
      <p:sp>
        <p:nvSpPr>
          <p:cNvPr id="6" name="Footer Placeholder 5">
            <a:extLst>
              <a:ext uri="{FF2B5EF4-FFF2-40B4-BE49-F238E27FC236}">
                <a16:creationId xmlns:a16="http://schemas.microsoft.com/office/drawing/2014/main" id="{412C46AB-7FA6-C221-52EA-B6DDB3B4B8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4FEB7D-C943-D364-5FC5-3EF08EA3EF29}"/>
              </a:ext>
            </a:extLst>
          </p:cNvPr>
          <p:cNvSpPr>
            <a:spLocks noGrp="1"/>
          </p:cNvSpPr>
          <p:nvPr>
            <p:ph type="sldNum" sz="quarter" idx="12"/>
          </p:nvPr>
        </p:nvSpPr>
        <p:spPr/>
        <p:txBody>
          <a:bodyPr/>
          <a:lstStyle/>
          <a:p>
            <a:fld id="{F8FDDEAF-468E-421C-99DE-0E366A6F48F0}" type="slidenum">
              <a:rPr lang="en-US" smtClean="0"/>
              <a:t>‹#›</a:t>
            </a:fld>
            <a:endParaRPr lang="en-US"/>
          </a:p>
        </p:txBody>
      </p:sp>
    </p:spTree>
    <p:extLst>
      <p:ext uri="{BB962C8B-B14F-4D97-AF65-F5344CB8AC3E}">
        <p14:creationId xmlns:p14="http://schemas.microsoft.com/office/powerpoint/2010/main" val="103193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F6426-45D0-DD69-1090-3E0047CC5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75FC91-A65C-4F16-E254-C0DAC743D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3360F-BFD6-5139-FFCC-A5BA6BBAA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0DFC44-3C98-4D28-AD20-DE417884AC8F}" type="datetimeFigureOut">
              <a:rPr lang="en-US" smtClean="0"/>
              <a:t>1/8/2026</a:t>
            </a:fld>
            <a:endParaRPr lang="en-US"/>
          </a:p>
        </p:txBody>
      </p:sp>
      <p:sp>
        <p:nvSpPr>
          <p:cNvPr id="5" name="Footer Placeholder 4">
            <a:extLst>
              <a:ext uri="{FF2B5EF4-FFF2-40B4-BE49-F238E27FC236}">
                <a16:creationId xmlns:a16="http://schemas.microsoft.com/office/drawing/2014/main" id="{48861D99-02C5-E0CC-E54D-F8B59A17D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DBD372-C358-D182-D93E-65DA9E780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DDEAF-468E-421C-99DE-0E366A6F48F0}" type="slidenum">
              <a:rPr lang="en-US" smtClean="0"/>
              <a:t>‹#›</a:t>
            </a:fld>
            <a:endParaRPr lang="en-US"/>
          </a:p>
        </p:txBody>
      </p:sp>
    </p:spTree>
    <p:extLst>
      <p:ext uri="{BB962C8B-B14F-4D97-AF65-F5344CB8AC3E}">
        <p14:creationId xmlns:p14="http://schemas.microsoft.com/office/powerpoint/2010/main" val="849677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chytas@uu.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chytas@uu.n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chytas@uu.n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A0D6-4B2C-24B1-4E53-947ACF782F3C}"/>
              </a:ext>
            </a:extLst>
          </p:cNvPr>
          <p:cNvSpPr>
            <a:spLocks noGrp="1"/>
          </p:cNvSpPr>
          <p:nvPr>
            <p:ph type="ctrTitle"/>
          </p:nvPr>
        </p:nvSpPr>
        <p:spPr/>
        <p:txBody>
          <a:bodyPr/>
          <a:lstStyle/>
          <a:p>
            <a:r>
              <a:rPr lang="en-US"/>
              <a:t>Designing for STEM Education in the Era of AI</a:t>
            </a:r>
          </a:p>
        </p:txBody>
      </p:sp>
      <p:sp>
        <p:nvSpPr>
          <p:cNvPr id="3" name="Subtitle 2">
            <a:extLst>
              <a:ext uri="{FF2B5EF4-FFF2-40B4-BE49-F238E27FC236}">
                <a16:creationId xmlns:a16="http://schemas.microsoft.com/office/drawing/2014/main" id="{E0EF782F-206B-7726-4137-03981AB1DE57}"/>
              </a:ext>
            </a:extLst>
          </p:cNvPr>
          <p:cNvSpPr>
            <a:spLocks noGrp="1"/>
          </p:cNvSpPr>
          <p:nvPr>
            <p:ph type="subTitle" idx="1"/>
          </p:nvPr>
        </p:nvSpPr>
        <p:spPr/>
        <p:txBody>
          <a:bodyPr/>
          <a:lstStyle/>
          <a:p>
            <a:pPr marL="0" indent="0" algn="ctr">
              <a:buFont typeface="Source Sans Pro"/>
              <a:buNone/>
            </a:pPr>
            <a:r>
              <a:rPr lang="en-US" sz="24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Christos Chytas</a:t>
            </a:r>
          </a:p>
          <a:p>
            <a:pPr marL="0" indent="0" algn="ctr">
              <a:buFont typeface="Source Sans Pro"/>
              <a:buNone/>
            </a:pPr>
            <a:r>
              <a:rPr lang="en-US" sz="20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2"/>
              </a:rPr>
              <a:t>c.chytas@uu.nl</a:t>
            </a:r>
            <a:endParaRPr lang="en-US" sz="20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Source Sans Pro"/>
              <a:buNone/>
            </a:pPr>
            <a:r>
              <a:rPr lang="en-US" sz="18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14 Dec 2023</a:t>
            </a:r>
          </a:p>
          <a:p>
            <a:endParaRPr lang="en-US"/>
          </a:p>
        </p:txBody>
      </p:sp>
      <p:pic>
        <p:nvPicPr>
          <p:cNvPr id="5" name="Picture 4">
            <a:extLst>
              <a:ext uri="{FF2B5EF4-FFF2-40B4-BE49-F238E27FC236}">
                <a16:creationId xmlns:a16="http://schemas.microsoft.com/office/drawing/2014/main" id="{B0DFA4E8-2738-4C6A-AD35-C377A22106A5}"/>
              </a:ext>
            </a:extLst>
          </p:cNvPr>
          <p:cNvPicPr>
            <a:picLocks noChangeAspect="1"/>
          </p:cNvPicPr>
          <p:nvPr/>
        </p:nvPicPr>
        <p:blipFill>
          <a:blip r:embed="rId3"/>
          <a:stretch>
            <a:fillRect/>
          </a:stretch>
        </p:blipFill>
        <p:spPr>
          <a:xfrm>
            <a:off x="0" y="-32478"/>
            <a:ext cx="12470780" cy="6931498"/>
          </a:xfrm>
          <a:prstGeom prst="rect">
            <a:avLst/>
          </a:prstGeom>
        </p:spPr>
      </p:pic>
      <p:sp>
        <p:nvSpPr>
          <p:cNvPr id="6" name="TextBox 5">
            <a:extLst>
              <a:ext uri="{FF2B5EF4-FFF2-40B4-BE49-F238E27FC236}">
                <a16:creationId xmlns:a16="http://schemas.microsoft.com/office/drawing/2014/main" id="{E640469E-0E9D-285A-99FD-42968A9C0937}"/>
              </a:ext>
            </a:extLst>
          </p:cNvPr>
          <p:cNvSpPr txBox="1"/>
          <p:nvPr/>
        </p:nvSpPr>
        <p:spPr>
          <a:xfrm>
            <a:off x="2024230" y="4005187"/>
            <a:ext cx="8143539" cy="757130"/>
          </a:xfrm>
          <a:prstGeom prst="rect">
            <a:avLst/>
          </a:prstGeom>
          <a:noFill/>
        </p:spPr>
        <p:txBody>
          <a:bodyPr wrap="square">
            <a:spAutoFit/>
          </a:bodyPr>
          <a:lstStyle/>
          <a:p>
            <a:pPr algn="ctr">
              <a:lnSpc>
                <a:spcPct val="90000"/>
              </a:lnSpc>
              <a:spcBef>
                <a:spcPts val="1000"/>
              </a:spcBef>
            </a:pPr>
            <a:r>
              <a:rPr lang="en-US" sz="2400" b="1" kern="1200">
                <a:solidFill>
                  <a:schemeClr val="tx1"/>
                </a:solidFill>
                <a:latin typeface="+mn-lt"/>
                <a:ea typeface="+mn-ea"/>
                <a:cs typeface="+mn-cs"/>
              </a:rPr>
              <a:t>And LLMs/</a:t>
            </a:r>
            <a:r>
              <a:rPr lang="en-US" sz="2400" b="1"/>
              <a:t>G</a:t>
            </a:r>
            <a:r>
              <a:rPr lang="en-US" sz="2400" b="1" kern="1200">
                <a:solidFill>
                  <a:schemeClr val="tx1"/>
                </a:solidFill>
                <a:latin typeface="+mn-lt"/>
                <a:ea typeface="+mn-ea"/>
                <a:cs typeface="+mn-cs"/>
              </a:rPr>
              <a:t>enAI as tools to think with rather than teacher replacement</a:t>
            </a:r>
          </a:p>
        </p:txBody>
      </p:sp>
      <p:sp>
        <p:nvSpPr>
          <p:cNvPr id="7" name="TextBox 6">
            <a:extLst>
              <a:ext uri="{FF2B5EF4-FFF2-40B4-BE49-F238E27FC236}">
                <a16:creationId xmlns:a16="http://schemas.microsoft.com/office/drawing/2014/main" id="{09C07DE7-D4DD-075E-1695-D5F99DB6B785}"/>
              </a:ext>
            </a:extLst>
          </p:cNvPr>
          <p:cNvSpPr txBox="1"/>
          <p:nvPr/>
        </p:nvSpPr>
        <p:spPr>
          <a:xfrm>
            <a:off x="10670358" y="316994"/>
            <a:ext cx="1348153" cy="369332"/>
          </a:xfrm>
          <a:prstGeom prst="rect">
            <a:avLst/>
          </a:prstGeom>
          <a:solidFill>
            <a:srgbClr val="FFCD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(New date)</a:t>
            </a:r>
          </a:p>
        </p:txBody>
      </p:sp>
      <p:sp>
        <p:nvSpPr>
          <p:cNvPr id="4" name="TextBox 3">
            <a:extLst>
              <a:ext uri="{FF2B5EF4-FFF2-40B4-BE49-F238E27FC236}">
                <a16:creationId xmlns:a16="http://schemas.microsoft.com/office/drawing/2014/main" id="{1FEAFE10-2ECC-8F75-B4C9-B55DB08D5FE5}"/>
              </a:ext>
            </a:extLst>
          </p:cNvPr>
          <p:cNvSpPr txBox="1"/>
          <p:nvPr/>
        </p:nvSpPr>
        <p:spPr>
          <a:xfrm>
            <a:off x="6100709" y="5699921"/>
            <a:ext cx="2839819" cy="584775"/>
          </a:xfrm>
          <a:prstGeom prst="rect">
            <a:avLst/>
          </a:prstGeom>
          <a:solidFill>
            <a:srgbClr val="FFCD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a:ea typeface="Calibri"/>
                <a:cs typeface="Calibri"/>
              </a:rPr>
              <a:t>Montserrat </a:t>
            </a:r>
            <a:r>
              <a:rPr lang="en-US" sz="1600" b="1" err="1">
                <a:latin typeface="Calibri"/>
                <a:ea typeface="Calibri"/>
                <a:cs typeface="Calibri"/>
              </a:rPr>
              <a:t>Dengra</a:t>
            </a:r>
            <a:r>
              <a:rPr lang="en-US" sz="1600" b="1">
                <a:latin typeface="Calibri"/>
                <a:ea typeface="Calibri"/>
                <a:cs typeface="Calibri"/>
              </a:rPr>
              <a:t> Grau</a:t>
            </a:r>
            <a:endParaRPr lang="en-US" sz="1600">
              <a:latin typeface="Calibri"/>
              <a:ea typeface="Calibri"/>
              <a:cs typeface="Calibri"/>
            </a:endParaRPr>
          </a:p>
          <a:p>
            <a:pPr algn="ctr"/>
            <a:r>
              <a:rPr lang="en-US" sz="1600">
                <a:latin typeface="Calibri Light"/>
                <a:ea typeface="Calibri"/>
                <a:cs typeface="Calibri"/>
              </a:rPr>
              <a:t>m.dengragrau@students.uu.nl</a:t>
            </a:r>
          </a:p>
        </p:txBody>
      </p:sp>
      <p:sp>
        <p:nvSpPr>
          <p:cNvPr id="8" name="TextBox 7">
            <a:extLst>
              <a:ext uri="{FF2B5EF4-FFF2-40B4-BE49-F238E27FC236}">
                <a16:creationId xmlns:a16="http://schemas.microsoft.com/office/drawing/2014/main" id="{663A902F-27D8-BC39-FECF-0DFAD9D2CC74}"/>
              </a:ext>
            </a:extLst>
          </p:cNvPr>
          <p:cNvSpPr txBox="1"/>
          <p:nvPr/>
        </p:nvSpPr>
        <p:spPr>
          <a:xfrm>
            <a:off x="-1" y="6603998"/>
            <a:ext cx="12200758" cy="175175"/>
          </a:xfrm>
          <a:prstGeom prst="rect">
            <a:avLst/>
          </a:prstGeom>
          <a:solidFill>
            <a:srgbClr val="FFCD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3">
            <a:extLst>
              <a:ext uri="{FF2B5EF4-FFF2-40B4-BE49-F238E27FC236}">
                <a16:creationId xmlns:a16="http://schemas.microsoft.com/office/drawing/2014/main" id="{1FEAFE10-2ECC-8F75-B4C9-B55DB08D5FE5}"/>
              </a:ext>
            </a:extLst>
          </p:cNvPr>
          <p:cNvSpPr txBox="1"/>
          <p:nvPr/>
        </p:nvSpPr>
        <p:spPr>
          <a:xfrm>
            <a:off x="3760760" y="5702501"/>
            <a:ext cx="2347309" cy="584775"/>
          </a:xfrm>
          <a:prstGeom prst="rect">
            <a:avLst/>
          </a:prstGeom>
          <a:solidFill>
            <a:srgbClr val="FFCD0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Calibri"/>
                <a:ea typeface="Calibri"/>
                <a:cs typeface="Calibri"/>
              </a:rPr>
              <a:t>Christos </a:t>
            </a:r>
            <a:r>
              <a:rPr lang="en-US" sz="1600" b="1" err="1">
                <a:latin typeface="Calibri"/>
                <a:ea typeface="Calibri"/>
                <a:cs typeface="Calibri"/>
              </a:rPr>
              <a:t>Chytas</a:t>
            </a:r>
            <a:endParaRPr lang="en-US" sz="1600" b="1">
              <a:latin typeface="Calibri"/>
              <a:ea typeface="Calibri"/>
              <a:cs typeface="Calibri"/>
            </a:endParaRPr>
          </a:p>
          <a:p>
            <a:pPr algn="ctr"/>
            <a:r>
              <a:rPr lang="en-US" sz="1600">
                <a:latin typeface="Calibri Light"/>
                <a:ea typeface="Calibri"/>
                <a:cs typeface="Calibri"/>
              </a:rPr>
              <a:t>c.chytas@uu.nl</a:t>
            </a:r>
          </a:p>
        </p:txBody>
      </p:sp>
    </p:spTree>
    <p:extLst>
      <p:ext uri="{BB962C8B-B14F-4D97-AF65-F5344CB8AC3E}">
        <p14:creationId xmlns:p14="http://schemas.microsoft.com/office/powerpoint/2010/main" val="390080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958059-11CB-7B46-BFF5-A06A40858DEB}"/>
              </a:ext>
            </a:extLst>
          </p:cNvPr>
          <p:cNvSpPr>
            <a:spLocks noGrp="1"/>
          </p:cNvSpPr>
          <p:nvPr>
            <p:ph type="title"/>
          </p:nvPr>
        </p:nvSpPr>
        <p:spPr>
          <a:xfrm>
            <a:off x="1331703" y="901912"/>
            <a:ext cx="9530754" cy="1618489"/>
          </a:xfrm>
        </p:spPr>
        <p:txBody>
          <a:bodyPr anchor="ctr">
            <a:normAutofit/>
          </a:bodyPr>
          <a:lstStyle/>
          <a:p>
            <a:r>
              <a:rPr lang="en-US" sz="5400"/>
              <a:t>AI tools we can use in STEM Education</a:t>
            </a:r>
            <a:endParaRPr lang="en-US" sz="5400">
              <a:ea typeface="Calibri Light"/>
              <a:cs typeface="Calibri Light"/>
            </a:endParaRPr>
          </a:p>
        </p:txBody>
      </p:sp>
      <p:sp>
        <p:nvSpPr>
          <p:cNvPr id="4" name="Content Placeholder 2">
            <a:extLst>
              <a:ext uri="{FF2B5EF4-FFF2-40B4-BE49-F238E27FC236}">
                <a16:creationId xmlns:a16="http://schemas.microsoft.com/office/drawing/2014/main" id="{48EEC056-CCA9-0953-6DCC-559791EBF6B3}"/>
              </a:ext>
            </a:extLst>
          </p:cNvPr>
          <p:cNvSpPr txBox="1">
            <a:spLocks/>
          </p:cNvSpPr>
          <p:nvPr/>
        </p:nvSpPr>
        <p:spPr>
          <a:xfrm>
            <a:off x="2637101" y="5717435"/>
            <a:ext cx="7584160" cy="8943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FF0000"/>
                </a:solidFill>
              </a:rPr>
              <a:t>Will the generated output be usable right away?  </a:t>
            </a:r>
          </a:p>
        </p:txBody>
      </p:sp>
      <p:graphicFrame>
        <p:nvGraphicFramePr>
          <p:cNvPr id="5" name="Table 4">
            <a:extLst>
              <a:ext uri="{FF2B5EF4-FFF2-40B4-BE49-F238E27FC236}">
                <a16:creationId xmlns:a16="http://schemas.microsoft.com/office/drawing/2014/main" id="{A7A8E923-1883-6F24-5020-94E8651523E5}"/>
              </a:ext>
            </a:extLst>
          </p:cNvPr>
          <p:cNvGraphicFramePr>
            <a:graphicFrameLocks noGrp="1"/>
          </p:cNvGraphicFramePr>
          <p:nvPr>
            <p:extLst>
              <p:ext uri="{D42A27DB-BD31-4B8C-83A1-F6EECF244321}">
                <p14:modId xmlns:p14="http://schemas.microsoft.com/office/powerpoint/2010/main" val="1241556732"/>
              </p:ext>
            </p:extLst>
          </p:nvPr>
        </p:nvGraphicFramePr>
        <p:xfrm>
          <a:off x="1897289" y="2519797"/>
          <a:ext cx="8324850" cy="2979547"/>
        </p:xfrm>
        <a:graphic>
          <a:graphicData uri="http://schemas.openxmlformats.org/drawingml/2006/table">
            <a:tbl>
              <a:tblPr bandRow="1">
                <a:tableStyleId>{5C22544A-7EE6-4342-B048-85BDC9FD1C3A}</a:tableStyleId>
              </a:tblPr>
              <a:tblGrid>
                <a:gridCol w="4162425">
                  <a:extLst>
                    <a:ext uri="{9D8B030D-6E8A-4147-A177-3AD203B41FA5}">
                      <a16:colId xmlns:a16="http://schemas.microsoft.com/office/drawing/2014/main" val="474662774"/>
                    </a:ext>
                  </a:extLst>
                </a:gridCol>
                <a:gridCol w="4162425">
                  <a:extLst>
                    <a:ext uri="{9D8B030D-6E8A-4147-A177-3AD203B41FA5}">
                      <a16:colId xmlns:a16="http://schemas.microsoft.com/office/drawing/2014/main" val="398244"/>
                    </a:ext>
                  </a:extLst>
                </a:gridCol>
              </a:tblGrid>
              <a:tr h="409575">
                <a:tc>
                  <a:txBody>
                    <a:bodyPr/>
                    <a:lstStyle/>
                    <a:p>
                      <a:pPr fontAlgn="base">
                        <a:lnSpc>
                          <a:spcPts val="3450"/>
                        </a:lnSpc>
                        <a:buNone/>
                      </a:pPr>
                      <a:r>
                        <a:rPr lang="en-US" sz="2900" b="0">
                          <a:solidFill>
                            <a:srgbClr val="0D0D0D"/>
                          </a:solidFill>
                          <a:effectLst/>
                          <a:latin typeface="Calibri" panose="020F0502020204030204" pitchFamily="34" charset="0"/>
                        </a:rPr>
                        <a:t>Use</a:t>
                      </a:r>
                      <a:endParaRPr lang="en-US" b="1">
                        <a:solidFill>
                          <a:srgbClr val="FFFFFF"/>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1"/>
                    </a:solidFill>
                  </a:tcPr>
                </a:tc>
                <a:tc>
                  <a:txBody>
                    <a:bodyPr/>
                    <a:lstStyle/>
                    <a:p>
                      <a:pPr fontAlgn="base">
                        <a:lnSpc>
                          <a:spcPts val="3450"/>
                        </a:lnSpc>
                        <a:buNone/>
                      </a:pPr>
                      <a:r>
                        <a:rPr lang="en-US" sz="2900" b="1">
                          <a:solidFill>
                            <a:srgbClr val="0D0D0D"/>
                          </a:solidFill>
                          <a:effectLst/>
                          <a:latin typeface="Calibri" panose="020F0502020204030204" pitchFamily="34" charset="0"/>
                        </a:rPr>
                        <a:t>Tool</a:t>
                      </a:r>
                      <a:endParaRPr lang="en-US" b="1">
                        <a:solidFill>
                          <a:srgbClr val="FFFFFF"/>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1"/>
                    </a:solidFill>
                  </a:tcPr>
                </a:tc>
                <a:extLst>
                  <a:ext uri="{0D108BD9-81ED-4DB2-BD59-A6C34878D82A}">
                    <a16:rowId xmlns:a16="http://schemas.microsoft.com/office/drawing/2014/main" val="3568646888"/>
                  </a:ext>
                </a:extLst>
              </a:tr>
              <a:tr h="409575">
                <a:tc>
                  <a:txBody>
                    <a:bodyPr/>
                    <a:lstStyle/>
                    <a:p>
                      <a:pPr fontAlgn="base">
                        <a:lnSpc>
                          <a:spcPts val="2175"/>
                        </a:lnSpc>
                        <a:buNone/>
                      </a:pPr>
                      <a:r>
                        <a:rPr lang="en-US" sz="1800">
                          <a:effectLst/>
                          <a:latin typeface="Calibri" panose="020F0502020204030204" pitchFamily="34" charset="0"/>
                        </a:rPr>
                        <a:t>Programming</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1800">
                          <a:effectLst/>
                          <a:latin typeface="Calibri" panose="020F0502020204030204" pitchFamily="34" charset="0"/>
                        </a:rPr>
                        <a:t>e.g., GitHub Copilot</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8304096"/>
                  </a:ext>
                </a:extLst>
              </a:tr>
              <a:tr h="409575">
                <a:tc>
                  <a:txBody>
                    <a:bodyPr/>
                    <a:lstStyle/>
                    <a:p>
                      <a:pPr fontAlgn="base">
                        <a:lnSpc>
                          <a:spcPts val="2175"/>
                        </a:lnSpc>
                        <a:buNone/>
                      </a:pPr>
                      <a:r>
                        <a:rPr lang="en-US" sz="1800">
                          <a:effectLst/>
                          <a:latin typeface="Calibri" panose="020F0502020204030204" pitchFamily="34" charset="0"/>
                        </a:rPr>
                        <a:t>Research assistance</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1800">
                          <a:effectLst/>
                          <a:latin typeface="Calibri" panose="020F0502020204030204" pitchFamily="34" charset="0"/>
                        </a:rPr>
                        <a:t>e.g., ResearchRabbit, Connected Papers</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1284626"/>
                  </a:ext>
                </a:extLst>
              </a:tr>
              <a:tr h="409575">
                <a:tc>
                  <a:txBody>
                    <a:bodyPr/>
                    <a:lstStyle/>
                    <a:p>
                      <a:pPr fontAlgn="base">
                        <a:lnSpc>
                          <a:spcPts val="2175"/>
                        </a:lnSpc>
                        <a:buNone/>
                      </a:pPr>
                      <a:r>
                        <a:rPr lang="en-US" sz="1800">
                          <a:effectLst/>
                          <a:latin typeface="Calibri" panose="020F0502020204030204" pitchFamily="34" charset="0"/>
                        </a:rPr>
                        <a:t>Language and expression support</a:t>
                      </a:r>
                      <a:endParaRPr lang="en-US">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rowSpan="4">
                  <a:txBody>
                    <a:bodyPr/>
                    <a:lstStyle/>
                    <a:p>
                      <a:pPr fontAlgn="base">
                        <a:lnSpc>
                          <a:spcPts val="2175"/>
                        </a:lnSpc>
                        <a:buNone/>
                      </a:pPr>
                      <a:r>
                        <a:rPr lang="en-US" sz="1800">
                          <a:effectLst/>
                          <a:latin typeface="Calibri" panose="020F0502020204030204" pitchFamily="34" charset="0"/>
                        </a:rPr>
                        <a:t>e.g., ChatGPT, Gemini, MetaAI...</a:t>
                      </a:r>
                      <a:endParaRPr lang="en-US">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606703"/>
                  </a:ext>
                </a:extLst>
              </a:tr>
              <a:tr h="409575">
                <a:tc>
                  <a:txBody>
                    <a:bodyPr/>
                    <a:lstStyle/>
                    <a:p>
                      <a:pPr fontAlgn="base">
                        <a:lnSpc>
                          <a:spcPts val="2175"/>
                        </a:lnSpc>
                        <a:buNone/>
                      </a:pPr>
                      <a:r>
                        <a:rPr lang="en-US" sz="1800">
                          <a:effectLst/>
                          <a:latin typeface="Calibri" panose="020F0502020204030204" pitchFamily="34" charset="0"/>
                        </a:rPr>
                        <a:t>Feedback</a:t>
                      </a:r>
                      <a:endParaRPr lang="en-US">
                        <a:effectLst/>
                      </a:endParaRPr>
                    </a:p>
                  </a:txBody>
                  <a:tcP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17190779"/>
                  </a:ext>
                </a:extLst>
              </a:tr>
              <a:tr h="409575">
                <a:tc>
                  <a:txBody>
                    <a:bodyPr/>
                    <a:lstStyle/>
                    <a:p>
                      <a:pPr fontAlgn="base">
                        <a:lnSpc>
                          <a:spcPts val="2175"/>
                        </a:lnSpc>
                        <a:buNone/>
                      </a:pPr>
                      <a:r>
                        <a:rPr lang="en-US" sz="1800">
                          <a:effectLst/>
                          <a:latin typeface="Calibri" panose="020F0502020204030204" pitchFamily="34" charset="0"/>
                        </a:rPr>
                        <a:t>Brainstorming ideas</a:t>
                      </a:r>
                      <a:endParaRPr lang="en-US">
                        <a:effectLst/>
                      </a:endParaRPr>
                    </a:p>
                  </a:txBody>
                  <a:tcP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693917897"/>
                  </a:ext>
                </a:extLst>
              </a:tr>
              <a:tr h="409575">
                <a:tc>
                  <a:txBody>
                    <a:bodyPr/>
                    <a:lstStyle/>
                    <a:p>
                      <a:pPr fontAlgn="base">
                        <a:lnSpc>
                          <a:spcPts val="2175"/>
                        </a:lnSpc>
                        <a:buNone/>
                      </a:pPr>
                      <a:r>
                        <a:rPr lang="en-US" sz="1800">
                          <a:effectLst/>
                          <a:latin typeface="Calibri" panose="020F0502020204030204" pitchFamily="34" charset="0"/>
                        </a:rPr>
                        <a:t>Assignment generation</a:t>
                      </a:r>
                      <a:endParaRPr lang="en-US">
                        <a:effectLst/>
                      </a:endParaRPr>
                    </a:p>
                  </a:txBody>
                  <a:tcP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97894782"/>
                  </a:ext>
                </a:extLst>
              </a:tr>
            </a:tbl>
          </a:graphicData>
        </a:graphic>
      </p:graphicFrame>
    </p:spTree>
    <p:extLst>
      <p:ext uri="{BB962C8B-B14F-4D97-AF65-F5344CB8AC3E}">
        <p14:creationId xmlns:p14="http://schemas.microsoft.com/office/powerpoint/2010/main" val="14336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DB26E-87FC-E3F8-6910-E0D69BA704C9}"/>
              </a:ext>
            </a:extLst>
          </p:cNvPr>
          <p:cNvSpPr>
            <a:spLocks noGrp="1"/>
          </p:cNvSpPr>
          <p:nvPr>
            <p:ph type="title"/>
          </p:nvPr>
        </p:nvSpPr>
        <p:spPr>
          <a:xfrm>
            <a:off x="1043631" y="809898"/>
            <a:ext cx="9942716" cy="1554480"/>
          </a:xfrm>
        </p:spPr>
        <p:txBody>
          <a:bodyPr anchor="ctr">
            <a:normAutofit/>
          </a:bodyPr>
          <a:lstStyle/>
          <a:p>
            <a:r>
              <a:rPr lang="en-US" sz="4800"/>
              <a:t>Activity</a:t>
            </a:r>
            <a:endParaRPr lang="nl-NL" sz="4800"/>
          </a:p>
        </p:txBody>
      </p:sp>
      <p:sp>
        <p:nvSpPr>
          <p:cNvPr id="3" name="Content Placeholder 2">
            <a:extLst>
              <a:ext uri="{FF2B5EF4-FFF2-40B4-BE49-F238E27FC236}">
                <a16:creationId xmlns:a16="http://schemas.microsoft.com/office/drawing/2014/main" id="{AF8FB947-5421-A03E-5F4C-D9E8E2DE0240}"/>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ea typeface="Calibri"/>
                <a:cs typeface="Calibri"/>
              </a:rPr>
              <a:t>In pairs, discuss the following. Then, share your partner's answer with the rest of the assistants:</a:t>
            </a:r>
            <a:endParaRPr lang="en-US" sz="2400" dirty="0"/>
          </a:p>
          <a:p>
            <a:r>
              <a:rPr lang="en-US" sz="2400" dirty="0"/>
              <a:t>What is your main concern regarding AI use?</a:t>
            </a:r>
            <a:endParaRPr lang="en-US" dirty="0">
              <a:ea typeface="Calibri" panose="020F0502020204030204"/>
              <a:cs typeface="Calibri" panose="020F0502020204030204"/>
            </a:endParaRPr>
          </a:p>
          <a:p>
            <a:r>
              <a:rPr lang="en-US" sz="2400">
                <a:ea typeface="Calibri"/>
                <a:cs typeface="Calibri"/>
              </a:rPr>
              <a:t>What's the most positive outcome that you have experienced by using AI?</a:t>
            </a:r>
          </a:p>
          <a:p>
            <a:r>
              <a:rPr lang="en-US" sz="2400" dirty="0">
                <a:ea typeface="+mn-lt"/>
                <a:cs typeface="+mn-lt"/>
              </a:rPr>
              <a:t>Do you think educational design should keep in mind the use of AI by students?</a:t>
            </a:r>
            <a:endParaRPr lang="en-US" dirty="0"/>
          </a:p>
          <a:p>
            <a:pPr marL="0" indent="0">
              <a:buNone/>
            </a:pPr>
            <a:endParaRPr lang="en-US" sz="2400">
              <a:ea typeface="Calibri"/>
              <a:cs typeface="Calibri"/>
            </a:endParaRPr>
          </a:p>
          <a:p>
            <a:endParaRPr lang="nl-NL" sz="2400">
              <a:ea typeface="Calibri" panose="020F0502020204030204"/>
              <a:cs typeface="Calibri" panose="020F0502020204030204"/>
            </a:endParaRPr>
          </a:p>
        </p:txBody>
      </p:sp>
      <p:cxnSp>
        <p:nvCxnSpPr>
          <p:cNvPr id="39" name="Straight Connector 3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64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FC265-9370-DB5E-3071-59E9BE7E2BDF}"/>
              </a:ext>
            </a:extLst>
          </p:cNvPr>
          <p:cNvSpPr>
            <a:spLocks noGrp="1"/>
          </p:cNvSpPr>
          <p:nvPr>
            <p:ph type="title"/>
          </p:nvPr>
        </p:nvSpPr>
        <p:spPr>
          <a:xfrm>
            <a:off x="1524000" y="3252001"/>
            <a:ext cx="9144000" cy="1198137"/>
          </a:xfrm>
        </p:spPr>
        <p:txBody>
          <a:bodyPr vert="horz" lIns="91440" tIns="45720" rIns="91440" bIns="45720" rtlCol="0" anchor="b">
            <a:normAutofit fontScale="90000"/>
          </a:bodyPr>
          <a:lstStyle/>
          <a:p>
            <a:pPr algn="ctr"/>
            <a:r>
              <a:rPr lang="en-US" sz="5800" dirty="0"/>
              <a:t>Models, Frameworks and Theories as </a:t>
            </a:r>
            <a:r>
              <a:rPr lang="en-US" sz="5800" kern="1200" dirty="0">
                <a:latin typeface="+mj-lt"/>
                <a:ea typeface="+mj-ea"/>
                <a:cs typeface="+mj-cs"/>
              </a:rPr>
              <a:t>Guidance </a:t>
            </a:r>
            <a:r>
              <a:rPr lang="en-US" sz="5800" dirty="0"/>
              <a:t>for design</a:t>
            </a:r>
            <a:endParaRPr lang="en-US" dirty="0" err="1">
              <a:ea typeface="+mj-ea"/>
              <a:cs typeface="+mj-cs"/>
            </a:endParaRPr>
          </a:p>
        </p:txBody>
      </p:sp>
      <p:sp>
        <p:nvSpPr>
          <p:cNvPr id="4" name="TextBox 3">
            <a:extLst>
              <a:ext uri="{FF2B5EF4-FFF2-40B4-BE49-F238E27FC236}">
                <a16:creationId xmlns:a16="http://schemas.microsoft.com/office/drawing/2014/main" id="{B2F1AB4D-C7C9-5DAC-0FD3-C8125D611856}"/>
              </a:ext>
            </a:extLst>
          </p:cNvPr>
          <p:cNvSpPr txBox="1"/>
          <p:nvPr/>
        </p:nvSpPr>
        <p:spPr>
          <a:xfrm>
            <a:off x="1524000" y="3820338"/>
            <a:ext cx="9144000" cy="1563686"/>
          </a:xfrm>
          <a:prstGeom prst="rect">
            <a:avLst/>
          </a:prstGeom>
        </p:spPr>
        <p:txBody>
          <a:bodyPr vert="horz" lIns="91440" tIns="45720" rIns="91440" bIns="45720" rtlCol="0">
            <a:normAutofit/>
          </a:bodyPr>
          <a:lstStyle/>
          <a:p>
            <a:pPr algn="ctr">
              <a:lnSpc>
                <a:spcPct val="90000"/>
              </a:lnSpc>
              <a:spcBef>
                <a:spcPts val="1000"/>
              </a:spcBef>
            </a:pPr>
            <a:endParaRPr lang="en-US" sz="2400" b="1" kern="1200">
              <a:solidFill>
                <a:schemeClr val="tx1"/>
              </a:solidFill>
              <a:latin typeface="+mn-lt"/>
              <a:ea typeface="+mn-ea"/>
              <a:cs typeface="+mn-cs"/>
            </a:endParaRPr>
          </a:p>
        </p:txBody>
      </p:sp>
      <p:cxnSp>
        <p:nvCxnSpPr>
          <p:cNvPr id="32" name="Straight Connector 3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4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5A9B68-AE4F-1886-6C63-5BCC247FB962}"/>
              </a:ext>
            </a:extLst>
          </p:cNvPr>
          <p:cNvPicPr>
            <a:picLocks noChangeAspect="1"/>
          </p:cNvPicPr>
          <p:nvPr/>
        </p:nvPicPr>
        <p:blipFill>
          <a:blip r:embed="rId3"/>
          <a:srcRect t="-39" r="902"/>
          <a:stretch>
            <a:fillRect/>
          </a:stretch>
        </p:blipFill>
        <p:spPr>
          <a:xfrm>
            <a:off x="858661" y="1175772"/>
            <a:ext cx="10217961" cy="5521909"/>
          </a:xfrm>
          <a:prstGeom prst="rect">
            <a:avLst/>
          </a:prstGeom>
        </p:spPr>
      </p:pic>
      <p:sp>
        <p:nvSpPr>
          <p:cNvPr id="3" name="TextBox 2">
            <a:extLst>
              <a:ext uri="{FF2B5EF4-FFF2-40B4-BE49-F238E27FC236}">
                <a16:creationId xmlns:a16="http://schemas.microsoft.com/office/drawing/2014/main" id="{D73769B6-3672-DDEA-FC27-5CEAF39BD0E4}"/>
              </a:ext>
            </a:extLst>
          </p:cNvPr>
          <p:cNvSpPr txBox="1"/>
          <p:nvPr/>
        </p:nvSpPr>
        <p:spPr>
          <a:xfrm>
            <a:off x="3483692" y="639527"/>
            <a:ext cx="5231382" cy="1077218"/>
          </a:xfrm>
          <a:prstGeom prst="rect">
            <a:avLst/>
          </a:prstGeom>
          <a:noFill/>
        </p:spPr>
        <p:txBody>
          <a:bodyPr wrap="square" lIns="91440" tIns="45720" rIns="91440" bIns="45720" rtlCol="0" anchor="t">
            <a:spAutoFit/>
          </a:bodyPr>
          <a:lstStyle/>
          <a:p>
            <a:pPr algn="ctr"/>
            <a:r>
              <a:rPr lang="en-US" sz="3200"/>
              <a:t>An example: Core elements of the Didactic Analysis Model</a:t>
            </a:r>
          </a:p>
        </p:txBody>
      </p:sp>
    </p:spTree>
    <p:extLst>
      <p:ext uri="{BB962C8B-B14F-4D97-AF65-F5344CB8AC3E}">
        <p14:creationId xmlns:p14="http://schemas.microsoft.com/office/powerpoint/2010/main" val="223180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B062E5-34F5-6A34-433C-135577A37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14145-C080-C5DC-6661-DFDA9FDBC5A8}"/>
              </a:ext>
            </a:extLst>
          </p:cNvPr>
          <p:cNvSpPr>
            <a:spLocks noGrp="1"/>
          </p:cNvSpPr>
          <p:nvPr>
            <p:ph type="title"/>
          </p:nvPr>
        </p:nvSpPr>
        <p:spPr>
          <a:xfrm>
            <a:off x="1697424" y="522153"/>
            <a:ext cx="8341706" cy="1192443"/>
          </a:xfrm>
        </p:spPr>
        <p:txBody>
          <a:bodyPr vert="horz" lIns="91440" tIns="45720" rIns="91440" bIns="45720" rtlCol="0" anchor="b">
            <a:noAutofit/>
          </a:bodyPr>
          <a:lstStyle/>
          <a:p>
            <a:pPr algn="ctr"/>
            <a:r>
              <a:rPr lang="en-US" sz="4800"/>
              <a:t>Other examples of models for educational design</a:t>
            </a:r>
            <a:endParaRPr lang="en-US" sz="4800">
              <a:ea typeface="Calibri Light"/>
              <a:cs typeface="Calibri Light"/>
            </a:endParaRPr>
          </a:p>
        </p:txBody>
      </p:sp>
      <p:pic>
        <p:nvPicPr>
          <p:cNvPr id="6" name="Picture 5" descr="Teaching Models – Inquiry-based Learning">
            <a:extLst>
              <a:ext uri="{FF2B5EF4-FFF2-40B4-BE49-F238E27FC236}">
                <a16:creationId xmlns:a16="http://schemas.microsoft.com/office/drawing/2014/main" id="{7FF2BEEE-A2B5-F53C-F294-AF063E8C4C90}"/>
              </a:ext>
            </a:extLst>
          </p:cNvPr>
          <p:cNvPicPr>
            <a:picLocks noChangeAspect="1"/>
          </p:cNvPicPr>
          <p:nvPr/>
        </p:nvPicPr>
        <p:blipFill>
          <a:blip r:embed="rId3"/>
          <a:srcRect l="3670" t="16587" b="319"/>
          <a:stretch>
            <a:fillRect/>
          </a:stretch>
        </p:blipFill>
        <p:spPr>
          <a:xfrm>
            <a:off x="-7286" y="1762520"/>
            <a:ext cx="4213167" cy="4267544"/>
          </a:xfrm>
          <a:prstGeom prst="rect">
            <a:avLst/>
          </a:prstGeom>
        </p:spPr>
      </p:pic>
      <p:pic>
        <p:nvPicPr>
          <p:cNvPr id="3" name="Picture 2" descr="5E Instructional Model Explained: A Framework for Inquiry-Based Learning |  HMH">
            <a:extLst>
              <a:ext uri="{FF2B5EF4-FFF2-40B4-BE49-F238E27FC236}">
                <a16:creationId xmlns:a16="http://schemas.microsoft.com/office/drawing/2014/main" id="{F4D4C254-B7A9-6EDE-5E05-318B961DBB6A}"/>
              </a:ext>
            </a:extLst>
          </p:cNvPr>
          <p:cNvPicPr>
            <a:picLocks noChangeAspect="1"/>
          </p:cNvPicPr>
          <p:nvPr/>
        </p:nvPicPr>
        <p:blipFill>
          <a:blip r:embed="rId4"/>
          <a:srcRect l="22956" t="3416" r="26101" b="6741"/>
          <a:stretch>
            <a:fillRect/>
          </a:stretch>
        </p:blipFill>
        <p:spPr>
          <a:xfrm>
            <a:off x="8006327" y="1792314"/>
            <a:ext cx="4062647" cy="3933683"/>
          </a:xfrm>
          <a:prstGeom prst="rect">
            <a:avLst/>
          </a:prstGeom>
        </p:spPr>
      </p:pic>
      <p:pic>
        <p:nvPicPr>
          <p:cNvPr id="4" name="Picture 3" descr="Design Thinking – 5 Steps to Capitalizing on Unmet Member Needs">
            <a:extLst>
              <a:ext uri="{FF2B5EF4-FFF2-40B4-BE49-F238E27FC236}">
                <a16:creationId xmlns:a16="http://schemas.microsoft.com/office/drawing/2014/main" id="{CE5CDB3F-4A02-EF3F-085B-37A95FC60F71}"/>
              </a:ext>
            </a:extLst>
          </p:cNvPr>
          <p:cNvPicPr>
            <a:picLocks noChangeAspect="1"/>
          </p:cNvPicPr>
          <p:nvPr/>
        </p:nvPicPr>
        <p:blipFill>
          <a:blip r:embed="rId5"/>
          <a:stretch>
            <a:fillRect/>
          </a:stretch>
        </p:blipFill>
        <p:spPr>
          <a:xfrm>
            <a:off x="3933582" y="1778711"/>
            <a:ext cx="4321580" cy="4092923"/>
          </a:xfrm>
          <a:prstGeom prst="rect">
            <a:avLst/>
          </a:prstGeom>
        </p:spPr>
      </p:pic>
      <p:sp>
        <p:nvSpPr>
          <p:cNvPr id="9" name="TextBox 8">
            <a:extLst>
              <a:ext uri="{FF2B5EF4-FFF2-40B4-BE49-F238E27FC236}">
                <a16:creationId xmlns:a16="http://schemas.microsoft.com/office/drawing/2014/main" id="{4B507290-C9B4-2613-1BE6-C797C460EE8B}"/>
              </a:ext>
            </a:extLst>
          </p:cNvPr>
          <p:cNvSpPr txBox="1"/>
          <p:nvPr/>
        </p:nvSpPr>
        <p:spPr>
          <a:xfrm>
            <a:off x="1385858" y="3276168"/>
            <a:ext cx="1305590"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Calibri"/>
                <a:cs typeface="Calibri"/>
              </a:rPr>
              <a:t>Inquiry Based Learning</a:t>
            </a:r>
            <a:endParaRPr lang="en-US" sz="2400" b="1"/>
          </a:p>
        </p:txBody>
      </p:sp>
      <p:sp>
        <p:nvSpPr>
          <p:cNvPr id="12" name="TextBox 11">
            <a:extLst>
              <a:ext uri="{FF2B5EF4-FFF2-40B4-BE49-F238E27FC236}">
                <a16:creationId xmlns:a16="http://schemas.microsoft.com/office/drawing/2014/main" id="{AF061E7F-35B7-1352-EB33-985CC551A355}"/>
              </a:ext>
            </a:extLst>
          </p:cNvPr>
          <p:cNvSpPr txBox="1"/>
          <p:nvPr/>
        </p:nvSpPr>
        <p:spPr>
          <a:xfrm>
            <a:off x="4755931" y="6025930"/>
            <a:ext cx="2680137" cy="369332"/>
          </a:xfrm>
          <a:prstGeom prst="rect">
            <a:avLst/>
          </a:prstGeom>
          <a:solidFill>
            <a:srgbClr val="FFC0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Design Thinking Process</a:t>
            </a:r>
            <a:endParaRPr lang="en-US"/>
          </a:p>
        </p:txBody>
      </p:sp>
      <p:sp>
        <p:nvSpPr>
          <p:cNvPr id="13" name="TextBox 12">
            <a:extLst>
              <a:ext uri="{FF2B5EF4-FFF2-40B4-BE49-F238E27FC236}">
                <a16:creationId xmlns:a16="http://schemas.microsoft.com/office/drawing/2014/main" id="{2464E8D6-FC90-9AAD-AF5A-209BD586580A}"/>
              </a:ext>
            </a:extLst>
          </p:cNvPr>
          <p:cNvSpPr txBox="1"/>
          <p:nvPr/>
        </p:nvSpPr>
        <p:spPr>
          <a:xfrm>
            <a:off x="8697309" y="6025929"/>
            <a:ext cx="2680137" cy="369332"/>
          </a:xfrm>
          <a:prstGeom prst="rect">
            <a:avLst/>
          </a:prstGeom>
          <a:solidFill>
            <a:srgbClr val="FFC0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5E Instructional Model</a:t>
            </a:r>
            <a:endParaRPr lang="en-US"/>
          </a:p>
        </p:txBody>
      </p:sp>
      <p:sp>
        <p:nvSpPr>
          <p:cNvPr id="14" name="TextBox 13">
            <a:extLst>
              <a:ext uri="{FF2B5EF4-FFF2-40B4-BE49-F238E27FC236}">
                <a16:creationId xmlns:a16="http://schemas.microsoft.com/office/drawing/2014/main" id="{00E2CDAF-9FEF-8907-FF3A-0C70DB8F2A19}"/>
              </a:ext>
            </a:extLst>
          </p:cNvPr>
          <p:cNvSpPr txBox="1"/>
          <p:nvPr/>
        </p:nvSpPr>
        <p:spPr>
          <a:xfrm>
            <a:off x="700689" y="6025929"/>
            <a:ext cx="2680137" cy="369332"/>
          </a:xfrm>
          <a:prstGeom prst="rect">
            <a:avLst/>
          </a:prstGeom>
          <a:solidFill>
            <a:srgbClr val="FFC0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Inquiry Based Learning</a:t>
            </a:r>
            <a:endParaRPr lang="en-US"/>
          </a:p>
        </p:txBody>
      </p:sp>
    </p:spTree>
    <p:extLst>
      <p:ext uri="{BB962C8B-B14F-4D97-AF65-F5344CB8AC3E}">
        <p14:creationId xmlns:p14="http://schemas.microsoft.com/office/powerpoint/2010/main" val="386499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structive Alignment PowerPoint and Google Slides Template - PPT Slides">
            <a:extLst>
              <a:ext uri="{FF2B5EF4-FFF2-40B4-BE49-F238E27FC236}">
                <a16:creationId xmlns:a16="http://schemas.microsoft.com/office/drawing/2014/main" id="{18F68B00-BB7B-8F1A-0421-18F0376B95E2}"/>
              </a:ext>
            </a:extLst>
          </p:cNvPr>
          <p:cNvPicPr>
            <a:picLocks noChangeAspect="1"/>
          </p:cNvPicPr>
          <p:nvPr/>
        </p:nvPicPr>
        <p:blipFill>
          <a:blip r:embed="rId2"/>
          <a:srcRect l="17782" t="13437" r="16735" b="12873"/>
          <a:stretch>
            <a:fillRect/>
          </a:stretch>
        </p:blipFill>
        <p:spPr>
          <a:xfrm>
            <a:off x="997331" y="1734646"/>
            <a:ext cx="5501371" cy="4691629"/>
          </a:xfrm>
          <a:prstGeom prst="rect">
            <a:avLst/>
          </a:prstGeom>
        </p:spPr>
      </p:pic>
      <p:sp>
        <p:nvSpPr>
          <p:cNvPr id="10" name="TextBox 9">
            <a:extLst>
              <a:ext uri="{FF2B5EF4-FFF2-40B4-BE49-F238E27FC236}">
                <a16:creationId xmlns:a16="http://schemas.microsoft.com/office/drawing/2014/main" id="{4625E90F-99E5-BB70-7C41-A02C9255BCA4}"/>
              </a:ext>
            </a:extLst>
          </p:cNvPr>
          <p:cNvSpPr txBox="1"/>
          <p:nvPr/>
        </p:nvSpPr>
        <p:spPr>
          <a:xfrm>
            <a:off x="-81814" y="637925"/>
            <a:ext cx="12344022" cy="923330"/>
          </a:xfrm>
          <a:prstGeom prst="rect">
            <a:avLst/>
          </a:prstGeom>
          <a:noFill/>
        </p:spPr>
        <p:txBody>
          <a:bodyPr wrap="square" lIns="91440" tIns="45720" rIns="91440" bIns="45720" rtlCol="0" anchor="t">
            <a:spAutoFit/>
          </a:bodyPr>
          <a:lstStyle/>
          <a:p>
            <a:pPr algn="ctr"/>
            <a:r>
              <a:rPr lang="en-US" sz="5400">
                <a:latin typeface="Calibri Light"/>
                <a:ea typeface="Calibri Light"/>
                <a:cs typeface="Calibri Light"/>
              </a:rPr>
              <a:t>An example: Constructive Alignment</a:t>
            </a:r>
          </a:p>
        </p:txBody>
      </p:sp>
      <p:sp>
        <p:nvSpPr>
          <p:cNvPr id="13" name="TextBox 12">
            <a:extLst>
              <a:ext uri="{FF2B5EF4-FFF2-40B4-BE49-F238E27FC236}">
                <a16:creationId xmlns:a16="http://schemas.microsoft.com/office/drawing/2014/main" id="{46E44E67-C535-616A-BC19-9F3CB1E9CEBC}"/>
              </a:ext>
            </a:extLst>
          </p:cNvPr>
          <p:cNvSpPr txBox="1"/>
          <p:nvPr/>
        </p:nvSpPr>
        <p:spPr>
          <a:xfrm>
            <a:off x="6760752" y="3042178"/>
            <a:ext cx="5087914" cy="3170099"/>
          </a:xfrm>
          <a:prstGeom prst="rect">
            <a:avLst/>
          </a:prstGeom>
          <a:solidFill>
            <a:srgbClr val="FFC001"/>
          </a:solidFill>
        </p:spPr>
        <p:txBody>
          <a:bodyPr wrap="square" lIns="91440" tIns="45720" rIns="91440" bIns="45720" anchor="t">
            <a:spAutoFit/>
          </a:bodyPr>
          <a:lstStyle/>
          <a:p>
            <a:pPr algn="ctr"/>
            <a:r>
              <a:rPr lang="en-US" sz="2000">
                <a:solidFill>
                  <a:srgbClr val="303030"/>
                </a:solidFill>
                <a:latin typeface="Open Sans"/>
                <a:ea typeface="Open Sans"/>
                <a:cs typeface="Open Sans"/>
              </a:rPr>
              <a:t>The central idea of constructive alignment: creating an environment that supports what and how students learn and that leads to the intended results.</a:t>
            </a:r>
            <a:endParaRPr lang="en-US">
              <a:ea typeface="Calibri"/>
              <a:cs typeface="Calibri"/>
            </a:endParaRPr>
          </a:p>
          <a:p>
            <a:pPr algn="ctr"/>
            <a:endParaRPr lang="en-US" sz="2000">
              <a:solidFill>
                <a:srgbClr val="303030"/>
              </a:solidFill>
              <a:latin typeface="Open Sans"/>
              <a:ea typeface="Open Sans"/>
              <a:cs typeface="Open Sans"/>
            </a:endParaRPr>
          </a:p>
          <a:p>
            <a:pPr algn="ctr"/>
            <a:r>
              <a:rPr lang="en-US" sz="2000">
                <a:solidFill>
                  <a:srgbClr val="303030"/>
                </a:solidFill>
                <a:latin typeface="Open Sans"/>
                <a:ea typeface="Open Sans"/>
                <a:cs typeface="Open Sans"/>
              </a:rPr>
              <a:t>By </a:t>
            </a:r>
            <a:r>
              <a:rPr lang="en-US" sz="2000" b="1">
                <a:solidFill>
                  <a:srgbClr val="303030"/>
                </a:solidFill>
                <a:latin typeface="Open Sans"/>
                <a:ea typeface="Open Sans"/>
                <a:cs typeface="Open Sans"/>
              </a:rPr>
              <a:t>aligning the learning activities and the assessment to achieve the same objective</a:t>
            </a:r>
            <a:r>
              <a:rPr lang="en-US" sz="2000">
                <a:solidFill>
                  <a:srgbClr val="303030"/>
                </a:solidFill>
                <a:latin typeface="Open Sans"/>
                <a:ea typeface="Open Sans"/>
                <a:cs typeface="Open Sans"/>
              </a:rPr>
              <a:t>, you guarantee students will focus on matters relevant to the end goal.</a:t>
            </a:r>
            <a:endParaRPr lang="en-US" sz="2000">
              <a:solidFill>
                <a:srgbClr val="000000"/>
              </a:solidFill>
              <a:latin typeface="Calibri" panose="020F0502020204030204"/>
              <a:ea typeface="Calibri"/>
              <a:cs typeface="Calibri"/>
            </a:endParaRPr>
          </a:p>
        </p:txBody>
      </p:sp>
      <p:sp>
        <p:nvSpPr>
          <p:cNvPr id="2" name="TextBox 1">
            <a:extLst>
              <a:ext uri="{FF2B5EF4-FFF2-40B4-BE49-F238E27FC236}">
                <a16:creationId xmlns:a16="http://schemas.microsoft.com/office/drawing/2014/main" id="{BD61A512-3CCA-D9F1-063D-28B061394A68}"/>
              </a:ext>
            </a:extLst>
          </p:cNvPr>
          <p:cNvSpPr txBox="1"/>
          <p:nvPr/>
        </p:nvSpPr>
        <p:spPr>
          <a:xfrm>
            <a:off x="5454805" y="1905000"/>
            <a:ext cx="6096000"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aseline="0">
                <a:solidFill>
                  <a:srgbClr val="303030"/>
                </a:solidFill>
                <a:latin typeface="Open Sans"/>
                <a:ea typeface="Segoe UI"/>
                <a:cs typeface="Segoe UI"/>
              </a:rPr>
              <a:t>Either if there is AI usage or not, using </a:t>
            </a:r>
            <a:r>
              <a:rPr lang="en-US" sz="2000">
                <a:solidFill>
                  <a:srgbClr val="303030"/>
                </a:solidFill>
                <a:latin typeface="Open Sans"/>
                <a:ea typeface="Segoe UI"/>
                <a:cs typeface="Segoe UI"/>
              </a:rPr>
              <a:t>a structured</a:t>
            </a:r>
            <a:r>
              <a:rPr lang="en-US" sz="2000" baseline="0">
                <a:solidFill>
                  <a:srgbClr val="303030"/>
                </a:solidFill>
                <a:latin typeface="Open Sans"/>
                <a:ea typeface="Segoe UI"/>
                <a:cs typeface="Segoe UI"/>
              </a:rPr>
              <a:t> design model as guidance </a:t>
            </a:r>
            <a:r>
              <a:rPr lang="en-US" sz="2000">
                <a:solidFill>
                  <a:srgbClr val="303030"/>
                </a:solidFill>
                <a:latin typeface="Open Sans"/>
                <a:ea typeface="Segoe UI"/>
                <a:cs typeface="Segoe UI"/>
              </a:rPr>
              <a:t>is useful</a:t>
            </a:r>
            <a:r>
              <a:rPr lang="en-US" sz="2000" baseline="0">
                <a:solidFill>
                  <a:srgbClr val="303030"/>
                </a:solidFill>
                <a:latin typeface="Open Sans"/>
                <a:ea typeface="Segoe UI"/>
                <a:cs typeface="Segoe UI"/>
              </a:rPr>
              <a:t>.</a:t>
            </a:r>
            <a:endParaRPr lang="en-US"/>
          </a:p>
          <a:p>
            <a:pPr algn="ctr"/>
            <a:endParaRPr lang="en-US"/>
          </a:p>
        </p:txBody>
      </p:sp>
    </p:spTree>
    <p:extLst>
      <p:ext uri="{BB962C8B-B14F-4D97-AF65-F5344CB8AC3E}">
        <p14:creationId xmlns:p14="http://schemas.microsoft.com/office/powerpoint/2010/main" val="358045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5AAE6-EFCD-FEF8-1A48-3F99EC8E913E}"/>
              </a:ext>
            </a:extLst>
          </p:cNvPr>
          <p:cNvSpPr>
            <a:spLocks noGrp="1"/>
          </p:cNvSpPr>
          <p:nvPr>
            <p:ph type="title"/>
          </p:nvPr>
        </p:nvSpPr>
        <p:spPr>
          <a:xfrm>
            <a:off x="8026203" y="1443390"/>
            <a:ext cx="3268216" cy="3405880"/>
          </a:xfrm>
        </p:spPr>
        <p:txBody>
          <a:bodyPr>
            <a:normAutofit/>
          </a:bodyPr>
          <a:lstStyle/>
          <a:p>
            <a:r>
              <a:rPr lang="en-US" sz="5100"/>
              <a:t>Generating Design Ideas with LLMs</a:t>
            </a:r>
          </a:p>
        </p:txBody>
      </p:sp>
      <p:graphicFrame>
        <p:nvGraphicFramePr>
          <p:cNvPr id="5" name="Diagram 4">
            <a:extLst>
              <a:ext uri="{FF2B5EF4-FFF2-40B4-BE49-F238E27FC236}">
                <a16:creationId xmlns:a16="http://schemas.microsoft.com/office/drawing/2014/main" id="{3813372F-40F1-CBF8-1467-FDEDD8E3B6B2}"/>
              </a:ext>
            </a:extLst>
          </p:cNvPr>
          <p:cNvGraphicFramePr/>
          <p:nvPr>
            <p:extLst>
              <p:ext uri="{D42A27DB-BD31-4B8C-83A1-F6EECF244321}">
                <p14:modId xmlns:p14="http://schemas.microsoft.com/office/powerpoint/2010/main" val="4104903811"/>
              </p:ext>
            </p:extLst>
          </p:nvPr>
        </p:nvGraphicFramePr>
        <p:xfrm>
          <a:off x="1539685" y="3435795"/>
          <a:ext cx="5107066" cy="340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61F1722D-68EC-3DF9-2A21-4B741864E65E}"/>
              </a:ext>
            </a:extLst>
          </p:cNvPr>
          <p:cNvSpPr txBox="1"/>
          <p:nvPr/>
        </p:nvSpPr>
        <p:spPr>
          <a:xfrm>
            <a:off x="849706" y="899293"/>
            <a:ext cx="6498681" cy="286232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000"/>
              <a:t>AI generated ILOs, activities and rubrics are usually </a:t>
            </a:r>
            <a:r>
              <a:rPr lang="en-US" sz="2000">
                <a:solidFill>
                  <a:srgbClr val="FF0000"/>
                </a:solidFill>
              </a:rPr>
              <a:t>very generic and broad</a:t>
            </a:r>
          </a:p>
          <a:p>
            <a:pPr marL="285750" indent="-285750">
              <a:buFont typeface="Arial" panose="020B0604020202020204" pitchFamily="34" charset="0"/>
              <a:buChar char="•"/>
            </a:pPr>
            <a:r>
              <a:rPr lang="en-US" sz="2000"/>
              <a:t>They usually lack domain expertise, contextual understanding and creativity</a:t>
            </a:r>
            <a:endParaRPr lang="en-US" sz="2000">
              <a:ea typeface="Calibri"/>
              <a:cs typeface="Calibri"/>
            </a:endParaRPr>
          </a:p>
          <a:p>
            <a:pPr marL="285750" indent="-285750">
              <a:buFont typeface="Arial" panose="020B0604020202020204" pitchFamily="34" charset="0"/>
              <a:buChar char="•"/>
            </a:pPr>
            <a:r>
              <a:rPr lang="en-US" sz="2000"/>
              <a:t>Biases</a:t>
            </a:r>
            <a:endParaRPr lang="en-US" sz="2000">
              <a:ea typeface="Calibri"/>
              <a:cs typeface="Calibri"/>
            </a:endParaRPr>
          </a:p>
          <a:p>
            <a:r>
              <a:rPr lang="en-US" sz="2000" b="1"/>
              <a:t>However:</a:t>
            </a:r>
            <a:endParaRPr lang="en-US" sz="2000" b="1">
              <a:ea typeface="Calibri"/>
              <a:cs typeface="Calibri"/>
            </a:endParaRPr>
          </a:p>
          <a:p>
            <a:pPr marL="285750" indent="-285750">
              <a:buFont typeface="Arial" panose="020B0604020202020204" pitchFamily="34" charset="0"/>
              <a:buChar char="•"/>
            </a:pPr>
            <a:r>
              <a:rPr lang="en-US" sz="2000"/>
              <a:t>May spark ideas for your design choices</a:t>
            </a:r>
            <a:endParaRPr lang="en-US" sz="2000">
              <a:ea typeface="Calibri"/>
              <a:cs typeface="Calibri"/>
            </a:endParaRPr>
          </a:p>
          <a:p>
            <a:pPr marL="285750" indent="-285750">
              <a:buFont typeface="Arial" panose="020B0604020202020204" pitchFamily="34" charset="0"/>
              <a:buChar char="•"/>
            </a:pPr>
            <a:r>
              <a:rPr lang="en-US" sz="2000">
                <a:ea typeface="Calibri"/>
                <a:cs typeface="Calibri"/>
              </a:rPr>
              <a:t>Cognitive offloading</a:t>
            </a:r>
            <a:endParaRPr lang="en-US" sz="2000"/>
          </a:p>
          <a:p>
            <a:pPr marL="285750" indent="-285750">
              <a:buFont typeface="Arial" panose="020B0604020202020204" pitchFamily="34" charset="0"/>
              <a:buChar char="•"/>
            </a:pPr>
            <a:r>
              <a:rPr lang="en-US" sz="2000"/>
              <a:t>May provide good feedback and expand your perspective </a:t>
            </a:r>
            <a:endParaRPr lang="en-US" sz="2000">
              <a:ea typeface="Calibri"/>
              <a:cs typeface="Calibri"/>
            </a:endParaRPr>
          </a:p>
        </p:txBody>
      </p:sp>
    </p:spTree>
    <p:extLst>
      <p:ext uri="{BB962C8B-B14F-4D97-AF65-F5344CB8AC3E}">
        <p14:creationId xmlns:p14="http://schemas.microsoft.com/office/powerpoint/2010/main" val="277278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C31FA-5D2B-1176-BBBC-4AF53717710A}"/>
              </a:ext>
            </a:extLst>
          </p:cNvPr>
          <p:cNvSpPr>
            <a:spLocks noGrp="1"/>
          </p:cNvSpPr>
          <p:nvPr>
            <p:ph type="title"/>
          </p:nvPr>
        </p:nvSpPr>
        <p:spPr>
          <a:xfrm>
            <a:off x="808638" y="386930"/>
            <a:ext cx="9236700" cy="1188950"/>
          </a:xfrm>
        </p:spPr>
        <p:txBody>
          <a:bodyPr anchor="b">
            <a:normAutofit/>
          </a:bodyPr>
          <a:lstStyle/>
          <a:p>
            <a:r>
              <a:rPr lang="en-US" sz="5400"/>
              <a:t>Prompting Tips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C1DC42-8785-4716-7C97-2E46468EDB8F}"/>
              </a:ext>
            </a:extLst>
          </p:cNvPr>
          <p:cNvSpPr>
            <a:spLocks noGrp="1"/>
          </p:cNvSpPr>
          <p:nvPr>
            <p:ph idx="1"/>
          </p:nvPr>
        </p:nvSpPr>
        <p:spPr>
          <a:xfrm>
            <a:off x="808638" y="2780068"/>
            <a:ext cx="10143668" cy="3435531"/>
          </a:xfrm>
        </p:spPr>
        <p:txBody>
          <a:bodyPr anchor="ctr">
            <a:normAutofit fontScale="92500" lnSpcReduction="20000"/>
          </a:bodyPr>
          <a:lstStyle/>
          <a:p>
            <a:pPr>
              <a:buNone/>
            </a:pPr>
            <a:r>
              <a:rPr lang="en-GB" sz="2400" b="1"/>
              <a:t>Be specific</a:t>
            </a:r>
            <a:r>
              <a:rPr lang="en-GB" sz="2400"/>
              <a:t>: Clearly define the task or question.</a:t>
            </a:r>
          </a:p>
          <a:p>
            <a:pPr>
              <a:buNone/>
            </a:pPr>
            <a:r>
              <a:rPr lang="en-GB" sz="2400" b="1"/>
              <a:t>Include context</a:t>
            </a:r>
            <a:r>
              <a:rPr lang="en-GB" sz="2400"/>
              <a:t>: Add relevant background if needed.</a:t>
            </a:r>
            <a:endParaRPr lang="en-GB" sz="2400">
              <a:ea typeface="Calibri"/>
              <a:cs typeface="Calibri"/>
            </a:endParaRPr>
          </a:p>
          <a:p>
            <a:pPr>
              <a:buNone/>
            </a:pPr>
            <a:r>
              <a:rPr lang="en-GB" sz="2400" b="1"/>
              <a:t>Retain context: </a:t>
            </a:r>
            <a:r>
              <a:rPr lang="en-GB" sz="2400"/>
              <a:t>By working on the same chat</a:t>
            </a:r>
            <a:endParaRPr lang="en-GB" sz="2400">
              <a:ea typeface="Calibri"/>
              <a:cs typeface="Calibri"/>
            </a:endParaRPr>
          </a:p>
          <a:p>
            <a:pPr>
              <a:buNone/>
            </a:pPr>
            <a:r>
              <a:rPr lang="en-GB" sz="2400" b="1"/>
              <a:t>Set format expectations</a:t>
            </a:r>
            <a:r>
              <a:rPr lang="en-GB" sz="2400"/>
              <a:t>: Mention if you want a list, code, paragraph, etc.</a:t>
            </a:r>
            <a:endParaRPr lang="en-GB" sz="2400">
              <a:ea typeface="Calibri"/>
              <a:cs typeface="Calibri"/>
            </a:endParaRPr>
          </a:p>
          <a:p>
            <a:pPr>
              <a:buNone/>
            </a:pPr>
            <a:r>
              <a:rPr lang="en-GB" sz="2400" b="1"/>
              <a:t>Define constraints</a:t>
            </a:r>
            <a:r>
              <a:rPr lang="en-GB" sz="2400"/>
              <a:t>: Word limits, tone, audience, etc.</a:t>
            </a:r>
            <a:endParaRPr lang="en-GB" sz="2400">
              <a:ea typeface="Calibri"/>
              <a:cs typeface="Calibri"/>
            </a:endParaRPr>
          </a:p>
          <a:p>
            <a:pPr>
              <a:buNone/>
            </a:pPr>
            <a:r>
              <a:rPr lang="en-GB" sz="2400" b="1"/>
              <a:t>Avoid ambiguity</a:t>
            </a:r>
            <a:r>
              <a:rPr lang="en-GB" sz="2400"/>
              <a:t>: Use precise language.</a:t>
            </a:r>
            <a:endParaRPr lang="en-GB" sz="2400">
              <a:ea typeface="Calibri"/>
              <a:cs typeface="Calibri"/>
            </a:endParaRPr>
          </a:p>
          <a:p>
            <a:pPr>
              <a:buNone/>
            </a:pPr>
            <a:r>
              <a:rPr lang="en-GB" sz="2400" b="1"/>
              <a:t>Use examples</a:t>
            </a:r>
            <a:r>
              <a:rPr lang="en-GB" sz="2400"/>
              <a:t>: Provide one if the task is complex.</a:t>
            </a:r>
            <a:endParaRPr lang="en-GB" sz="2400">
              <a:ea typeface="Calibri"/>
              <a:cs typeface="Calibri"/>
            </a:endParaRPr>
          </a:p>
          <a:p>
            <a:pPr marL="0" indent="0">
              <a:buNone/>
            </a:pPr>
            <a:r>
              <a:rPr lang="en-GB" sz="2400" b="1"/>
              <a:t>Test and refine</a:t>
            </a:r>
            <a:r>
              <a:rPr lang="en-GB" sz="2400"/>
              <a:t>: Iterate for clarity and effectiveness.</a:t>
            </a:r>
            <a:endParaRPr lang="en-GB" sz="2400">
              <a:ea typeface="Calibri"/>
              <a:cs typeface="Calibri"/>
            </a:endParaRPr>
          </a:p>
          <a:p>
            <a:pPr marL="0" indent="0">
              <a:buNone/>
            </a:pPr>
            <a:r>
              <a:rPr lang="en-GB" sz="2400" b="1"/>
              <a:t>Ask an LLM </a:t>
            </a:r>
            <a:r>
              <a:rPr lang="en-GB" sz="2400"/>
              <a:t>To generate prompts</a:t>
            </a:r>
            <a:endParaRPr lang="en-GB" sz="2400">
              <a:ea typeface="Calibri"/>
              <a:cs typeface="Calibri"/>
            </a:endParaRPr>
          </a:p>
          <a:p>
            <a:pPr marL="0" indent="0">
              <a:buNone/>
            </a:pPr>
            <a:endParaRPr lang="en-GB" sz="2400"/>
          </a:p>
          <a:p>
            <a:endParaRPr lang="en-US" sz="2400"/>
          </a:p>
        </p:txBody>
      </p:sp>
      <p:sp>
        <p:nvSpPr>
          <p:cNvPr id="4" name="TextBox 3">
            <a:extLst>
              <a:ext uri="{FF2B5EF4-FFF2-40B4-BE49-F238E27FC236}">
                <a16:creationId xmlns:a16="http://schemas.microsoft.com/office/drawing/2014/main" id="{5E8A9F42-A9F1-5D7B-7ED3-9D404157BC81}"/>
              </a:ext>
            </a:extLst>
          </p:cNvPr>
          <p:cNvSpPr txBox="1"/>
          <p:nvPr/>
        </p:nvSpPr>
        <p:spPr>
          <a:xfrm>
            <a:off x="3222083" y="6419478"/>
            <a:ext cx="5316777" cy="369332"/>
          </a:xfrm>
          <a:prstGeom prst="rect">
            <a:avLst/>
          </a:prstGeom>
          <a:noFill/>
        </p:spPr>
        <p:txBody>
          <a:bodyPr wrap="none" rtlCol="0">
            <a:spAutoFit/>
          </a:bodyPr>
          <a:lstStyle/>
          <a:p>
            <a:r>
              <a:rPr lang="en-US"/>
              <a:t>Dive deeper into prompting tips on: promptingguide.ai</a:t>
            </a:r>
          </a:p>
        </p:txBody>
      </p:sp>
    </p:spTree>
    <p:extLst>
      <p:ext uri="{BB962C8B-B14F-4D97-AF65-F5344CB8AC3E}">
        <p14:creationId xmlns:p14="http://schemas.microsoft.com/office/powerpoint/2010/main" val="230748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9515-29D2-89A9-2941-1C30CB8599DC}"/>
            </a:ext>
          </a:extLst>
        </p:cNvPr>
        <p:cNvGrpSpPr/>
        <p:nvPr/>
      </p:nvGrpSpPr>
      <p:grpSpPr>
        <a:xfrm>
          <a:off x="0" y="0"/>
          <a:ext cx="0" cy="0"/>
          <a:chOff x="0" y="0"/>
          <a:chExt cx="0" cy="0"/>
        </a:xfrm>
      </p:grpSpPr>
      <p:pic>
        <p:nvPicPr>
          <p:cNvPr id="6" name="Picture 5" descr="Constructive Alignment PowerPoint and Google Slides Template - PPT Slides">
            <a:extLst>
              <a:ext uri="{FF2B5EF4-FFF2-40B4-BE49-F238E27FC236}">
                <a16:creationId xmlns:a16="http://schemas.microsoft.com/office/drawing/2014/main" id="{AAA53A76-CC88-74E9-6238-FE08AA2E814F}"/>
              </a:ext>
            </a:extLst>
          </p:cNvPr>
          <p:cNvPicPr>
            <a:picLocks noChangeAspect="1"/>
          </p:cNvPicPr>
          <p:nvPr/>
        </p:nvPicPr>
        <p:blipFill>
          <a:blip r:embed="rId2"/>
          <a:srcRect l="17782" t="13437" r="16735" b="12873"/>
          <a:stretch>
            <a:fillRect/>
          </a:stretch>
        </p:blipFill>
        <p:spPr>
          <a:xfrm>
            <a:off x="3186986" y="1760922"/>
            <a:ext cx="5501371" cy="4691629"/>
          </a:xfrm>
          <a:prstGeom prst="rect">
            <a:avLst/>
          </a:prstGeom>
        </p:spPr>
      </p:pic>
      <p:sp>
        <p:nvSpPr>
          <p:cNvPr id="2" name="Rectangle 1">
            <a:extLst>
              <a:ext uri="{FF2B5EF4-FFF2-40B4-BE49-F238E27FC236}">
                <a16:creationId xmlns:a16="http://schemas.microsoft.com/office/drawing/2014/main" id="{8B266417-4ED0-9998-8728-B30DE5F10B9E}"/>
              </a:ext>
            </a:extLst>
          </p:cNvPr>
          <p:cNvSpPr>
            <a:spLocks noChangeArrowheads="1"/>
          </p:cNvSpPr>
          <p:nvPr/>
        </p:nvSpPr>
        <p:spPr bwMode="auto">
          <a:xfrm>
            <a:off x="8564503" y="3296109"/>
            <a:ext cx="379707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nl-NL" altLang="nl-NL" sz="1800" b="0" i="1" u="none" strike="noStrike" cap="none" normalizeH="0" baseline="0">
              <a:ln>
                <a:noFill/>
              </a:ln>
              <a:solidFill>
                <a:srgbClr val="FE6F14"/>
              </a:solidFill>
              <a:effectLst/>
              <a:latin typeface="+mj-lt"/>
              <a:ea typeface="Calibri Light"/>
              <a:cs typeface="Calibri Ligh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b="0" i="1" u="none" strike="noStrike" cap="none" normalizeH="0" baseline="0">
                <a:ln>
                  <a:noFill/>
                </a:ln>
                <a:solidFill>
                  <a:srgbClr val="FE6F14"/>
                </a:solidFill>
                <a:effectLst/>
                <a:latin typeface="+mj-lt"/>
              </a:rPr>
              <a:t>“How do these assessments </a:t>
            </a:r>
            <a:r>
              <a:rPr kumimoji="0" lang="nl-NL" altLang="nl-NL" sz="1800" b="0" i="1" u="none" strike="noStrike" cap="none" normalizeH="0" baseline="0" err="1">
                <a:ln>
                  <a:noFill/>
                </a:ln>
                <a:solidFill>
                  <a:srgbClr val="FE6F14"/>
                </a:solidFill>
                <a:effectLst/>
                <a:latin typeface="+mj-lt"/>
              </a:rPr>
              <a:t>evidence</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achievement</a:t>
            </a:r>
            <a:r>
              <a:rPr kumimoji="0" lang="nl-NL" altLang="nl-NL" sz="1800" b="0" i="1" u="none" strike="noStrike" cap="none" normalizeH="0" baseline="0">
                <a:ln>
                  <a:noFill/>
                </a:ln>
                <a:solidFill>
                  <a:srgbClr val="FE6F14"/>
                </a:solidFill>
                <a:effectLst/>
                <a:latin typeface="+mj-lt"/>
              </a:rPr>
              <a:t> of </a:t>
            </a:r>
            <a:r>
              <a:rPr kumimoji="0" lang="nl-NL" altLang="nl-NL" sz="1800" b="0" i="1" u="none" strike="noStrike" cap="none" normalizeH="0" baseline="0" err="1">
                <a:ln>
                  <a:noFill/>
                </a:ln>
                <a:solidFill>
                  <a:srgbClr val="FE6F14"/>
                </a:solidFill>
                <a:effectLst/>
                <a:latin typeface="+mj-lt"/>
              </a:rPr>
              <a:t>each</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outcome</a:t>
            </a:r>
            <a:r>
              <a:rPr kumimoji="0" lang="nl-NL" altLang="nl-NL" sz="1800" b="0" i="1" u="none" strike="noStrike" cap="none" normalizeH="0" baseline="0">
                <a:ln>
                  <a:noFill/>
                </a:ln>
                <a:solidFill>
                  <a:srgbClr val="FE6F14"/>
                </a:solidFill>
                <a:effectLst/>
                <a:latin typeface="+mj-lt"/>
              </a:rPr>
              <a:t>?”</a:t>
            </a:r>
            <a:endParaRPr lang="nl-NL" altLang="nl-NL" sz="1800" b="0" i="0" u="none" strike="noStrike" cap="none" normalizeH="0" baseline="0">
              <a:ln>
                <a:noFill/>
              </a:ln>
              <a:solidFill>
                <a:srgbClr val="FE6F14"/>
              </a:solidFill>
              <a:effectLst/>
              <a:latin typeface="+mj-lt"/>
              <a:ea typeface="Calibri Light"/>
              <a:cs typeface="Calibri Ligh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b="0" i="1" u="none" strike="noStrike" cap="none" normalizeH="0" baseline="0">
                <a:ln>
                  <a:noFill/>
                </a:ln>
                <a:solidFill>
                  <a:srgbClr val="FE6F14"/>
                </a:solidFill>
                <a:effectLst/>
                <a:latin typeface="+mj-lt"/>
              </a:rPr>
              <a:t>“</a:t>
            </a:r>
            <a:r>
              <a:rPr kumimoji="0" lang="nl-NL" altLang="nl-NL" sz="1800" b="0" i="1" u="none" strike="noStrike" cap="none" normalizeH="0" baseline="0" err="1">
                <a:ln>
                  <a:noFill/>
                </a:ln>
                <a:solidFill>
                  <a:srgbClr val="FE6F14"/>
                </a:solidFill>
                <a:effectLst/>
                <a:latin typeface="+mj-lt"/>
              </a:rPr>
              <a:t>Which</a:t>
            </a:r>
            <a:r>
              <a:rPr kumimoji="0" lang="nl-NL" altLang="nl-NL" sz="1800" b="0" i="1" u="none" strike="noStrike" cap="none" normalizeH="0" baseline="0">
                <a:ln>
                  <a:noFill/>
                </a:ln>
                <a:solidFill>
                  <a:srgbClr val="FE6F14"/>
                </a:solidFill>
                <a:effectLst/>
                <a:latin typeface="+mj-lt"/>
              </a:rPr>
              <a:t> teaching </a:t>
            </a:r>
            <a:r>
              <a:rPr kumimoji="0" lang="nl-NL" altLang="nl-NL" sz="1800" b="0" i="1" u="none" strike="noStrike" cap="none" normalizeH="0" baseline="0" err="1">
                <a:ln>
                  <a:noFill/>
                </a:ln>
                <a:solidFill>
                  <a:srgbClr val="FE6F14"/>
                </a:solidFill>
                <a:effectLst/>
                <a:latin typeface="+mj-lt"/>
              </a:rPr>
              <a:t>methods</a:t>
            </a:r>
            <a:r>
              <a:rPr kumimoji="0" lang="nl-NL" altLang="nl-NL" sz="1800" b="0" i="1" u="none" strike="noStrike" cap="none" normalizeH="0" baseline="0">
                <a:ln>
                  <a:noFill/>
                </a:ln>
                <a:solidFill>
                  <a:srgbClr val="FE6F14"/>
                </a:solidFill>
                <a:effectLst/>
                <a:latin typeface="+mj-lt"/>
              </a:rPr>
              <a:t> best </a:t>
            </a:r>
            <a:r>
              <a:rPr kumimoji="0" lang="nl-NL" altLang="nl-NL" sz="1800" b="0" i="1" u="none" strike="noStrike" cap="none" normalizeH="0" baseline="0" err="1">
                <a:ln>
                  <a:noFill/>
                </a:ln>
                <a:solidFill>
                  <a:srgbClr val="FE6F14"/>
                </a:solidFill>
                <a:effectLst/>
                <a:latin typeface="+mj-lt"/>
              </a:rPr>
              <a:t>prepare</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students</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for</a:t>
            </a:r>
            <a:r>
              <a:rPr kumimoji="0" lang="nl-NL" altLang="nl-NL" sz="1800" b="0" i="1" u="none" strike="noStrike" cap="none" normalizeH="0" baseline="0">
                <a:ln>
                  <a:noFill/>
                </a:ln>
                <a:solidFill>
                  <a:srgbClr val="FE6F14"/>
                </a:solidFill>
                <a:effectLst/>
                <a:latin typeface="+mj-lt"/>
              </a:rPr>
              <a:t> these assessments?”</a:t>
            </a:r>
            <a:endParaRPr lang="nl-NL" altLang="nl-NL" sz="1800" b="0" i="1" u="none" strike="noStrike" cap="none" normalizeH="0" baseline="0">
              <a:ln>
                <a:noFill/>
              </a:ln>
              <a:solidFill>
                <a:srgbClr val="FE6F14"/>
              </a:solidFill>
              <a:effectLst/>
              <a:latin typeface="+mj-lt"/>
              <a:ea typeface="Calibri Light"/>
              <a:cs typeface="Calibri Ligh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b="0" i="1" u="none" strike="noStrike" cap="none" normalizeH="0" baseline="0">
                <a:ln>
                  <a:noFill/>
                </a:ln>
                <a:solidFill>
                  <a:srgbClr val="FE6F14"/>
                </a:solidFill>
                <a:effectLst/>
                <a:latin typeface="+mj-lt"/>
              </a:rPr>
              <a:t>“</a:t>
            </a:r>
            <a:r>
              <a:rPr kumimoji="0" lang="nl-NL" altLang="nl-NL" sz="1800" b="0" i="1" u="none" strike="noStrike" cap="none" normalizeH="0" baseline="0" err="1">
                <a:ln>
                  <a:noFill/>
                </a:ln>
                <a:solidFill>
                  <a:srgbClr val="FE6F14"/>
                </a:solidFill>
                <a:effectLst/>
                <a:latin typeface="+mj-lt"/>
              </a:rPr>
              <a:t>Where</a:t>
            </a:r>
            <a:r>
              <a:rPr kumimoji="0" lang="nl-NL" altLang="nl-NL" sz="1800" b="0" i="1" u="none" strike="noStrike" cap="none" normalizeH="0" baseline="0">
                <a:ln>
                  <a:noFill/>
                </a:ln>
                <a:solidFill>
                  <a:srgbClr val="FE6F14"/>
                </a:solidFill>
                <a:effectLst/>
                <a:latin typeface="+mj-lt"/>
              </a:rPr>
              <a:t> are </a:t>
            </a:r>
            <a:r>
              <a:rPr kumimoji="0" lang="nl-NL" altLang="nl-NL" sz="1800" b="0" i="1" u="none" strike="noStrike" cap="none" normalizeH="0" baseline="0" err="1">
                <a:ln>
                  <a:noFill/>
                </a:ln>
                <a:solidFill>
                  <a:srgbClr val="FE6F14"/>
                </a:solidFill>
                <a:effectLst/>
                <a:latin typeface="+mj-lt"/>
              </a:rPr>
              <a:t>the</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gaps</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between</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outcomes</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activities</a:t>
            </a:r>
            <a:r>
              <a:rPr kumimoji="0" lang="nl-NL" altLang="nl-NL" sz="1800" b="0" i="1" u="none" strike="noStrike" cap="none" normalizeH="0" baseline="0">
                <a:ln>
                  <a:noFill/>
                </a:ln>
                <a:solidFill>
                  <a:srgbClr val="FE6F14"/>
                </a:solidFill>
                <a:effectLst/>
                <a:latin typeface="+mj-lt"/>
              </a:rPr>
              <a:t>, </a:t>
            </a:r>
            <a:r>
              <a:rPr kumimoji="0" lang="nl-NL" altLang="nl-NL" sz="1800" b="0" i="1" u="none" strike="noStrike" cap="none" normalizeH="0" baseline="0" err="1">
                <a:ln>
                  <a:noFill/>
                </a:ln>
                <a:solidFill>
                  <a:srgbClr val="FE6F14"/>
                </a:solidFill>
                <a:effectLst/>
                <a:latin typeface="+mj-lt"/>
              </a:rPr>
              <a:t>and</a:t>
            </a:r>
            <a:r>
              <a:rPr kumimoji="0" lang="nl-NL" altLang="nl-NL" sz="1800" b="0" i="1" u="none" strike="noStrike" cap="none" normalizeH="0" baseline="0">
                <a:ln>
                  <a:noFill/>
                </a:ln>
                <a:solidFill>
                  <a:srgbClr val="FE6F14"/>
                </a:solidFill>
                <a:effectLst/>
                <a:latin typeface="+mj-lt"/>
              </a:rPr>
              <a:t> assessments?”</a:t>
            </a:r>
            <a:endParaRPr kumimoji="0" lang="nl-NL" altLang="nl-NL" sz="1800" b="0" i="0" u="none" strike="noStrike" cap="none" normalizeH="0" baseline="0">
              <a:ln>
                <a:noFill/>
              </a:ln>
              <a:solidFill>
                <a:srgbClr val="FE6F14"/>
              </a:solidFill>
              <a:effectLst/>
              <a:latin typeface="+mj-lt"/>
            </a:endParaRPr>
          </a:p>
        </p:txBody>
      </p:sp>
      <p:sp>
        <p:nvSpPr>
          <p:cNvPr id="7" name="TextBox 6">
            <a:extLst>
              <a:ext uri="{FF2B5EF4-FFF2-40B4-BE49-F238E27FC236}">
                <a16:creationId xmlns:a16="http://schemas.microsoft.com/office/drawing/2014/main" id="{DE7EE5D7-2877-2C63-95E6-17A34E702FF3}"/>
              </a:ext>
            </a:extLst>
          </p:cNvPr>
          <p:cNvSpPr txBox="1"/>
          <p:nvPr/>
        </p:nvSpPr>
        <p:spPr>
          <a:xfrm>
            <a:off x="377592" y="4325116"/>
            <a:ext cx="3891239" cy="1477328"/>
          </a:xfrm>
          <a:prstGeom prst="rect">
            <a:avLst/>
          </a:prstGeom>
          <a:noFill/>
        </p:spPr>
        <p:txBody>
          <a:bodyPr wrap="square" lIns="91440" tIns="45720" rIns="91440" bIns="45720" anchor="t">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800" b="0" i="1" u="none" strike="noStrike" cap="none" normalizeH="0" baseline="0">
                <a:ln>
                  <a:noFill/>
                </a:ln>
                <a:solidFill>
                  <a:srgbClr val="B58B0E"/>
                </a:solidFill>
                <a:effectLst/>
                <a:latin typeface="+mj-lt"/>
              </a:rPr>
              <a:t>“Do </a:t>
            </a:r>
            <a:r>
              <a:rPr kumimoji="0" lang="nl-NL" altLang="nl-NL" sz="1800" b="0" i="1" u="none" strike="noStrike" cap="none" normalizeH="0" baseline="0" err="1">
                <a:ln>
                  <a:noFill/>
                </a:ln>
                <a:solidFill>
                  <a:srgbClr val="B58B0E"/>
                </a:solidFill>
                <a:effectLst/>
                <a:latin typeface="+mj-lt"/>
              </a:rPr>
              <a:t>all</a:t>
            </a:r>
            <a:r>
              <a:rPr kumimoji="0" lang="nl-NL" altLang="nl-NL" sz="1800" b="0" i="1" u="none" strike="noStrike" cap="none" normalizeH="0" baseline="0">
                <a:ln>
                  <a:noFill/>
                </a:ln>
                <a:solidFill>
                  <a:srgbClr val="B58B0E"/>
                </a:solidFill>
                <a:effectLst/>
                <a:latin typeface="+mj-lt"/>
              </a:rPr>
              <a:t> </a:t>
            </a:r>
            <a:r>
              <a:rPr kumimoji="0" lang="nl-NL" altLang="nl-NL" sz="1800" b="0" i="1" u="none" strike="noStrike" cap="none" normalizeH="0" baseline="0" err="1">
                <a:ln>
                  <a:noFill/>
                </a:ln>
                <a:solidFill>
                  <a:srgbClr val="B58B0E"/>
                </a:solidFill>
                <a:effectLst/>
                <a:latin typeface="+mj-lt"/>
              </a:rPr>
              <a:t>tasks</a:t>
            </a:r>
            <a:r>
              <a:rPr kumimoji="0" lang="nl-NL" altLang="nl-NL" sz="1800" b="0" i="1" u="none" strike="noStrike" cap="none" normalizeH="0" baseline="0">
                <a:ln>
                  <a:noFill/>
                </a:ln>
                <a:solidFill>
                  <a:srgbClr val="B58B0E"/>
                </a:solidFill>
                <a:effectLst/>
                <a:latin typeface="+mj-lt"/>
              </a:rPr>
              <a:t> </a:t>
            </a:r>
            <a:r>
              <a:rPr kumimoji="0" lang="nl-NL" altLang="nl-NL" sz="1800" b="0" i="1" u="none" strike="noStrike" cap="none" normalizeH="0" baseline="0" err="1">
                <a:ln>
                  <a:noFill/>
                </a:ln>
                <a:solidFill>
                  <a:srgbClr val="B58B0E"/>
                </a:solidFill>
                <a:effectLst/>
                <a:latin typeface="+mj-lt"/>
              </a:rPr>
              <a:t>clearly</a:t>
            </a:r>
            <a:r>
              <a:rPr kumimoji="0" lang="nl-NL" altLang="nl-NL" sz="1800" b="0" i="1" u="none" strike="noStrike" cap="none" normalizeH="0" baseline="0">
                <a:ln>
                  <a:noFill/>
                </a:ln>
                <a:solidFill>
                  <a:srgbClr val="B58B0E"/>
                </a:solidFill>
                <a:effectLst/>
                <a:latin typeface="+mj-lt"/>
              </a:rPr>
              <a:t> map </a:t>
            </a:r>
            <a:r>
              <a:rPr kumimoji="0" lang="nl-NL" altLang="nl-NL" sz="1800" b="0" i="1" u="none" strike="noStrike" cap="none" normalizeH="0" baseline="0" err="1">
                <a:ln>
                  <a:noFill/>
                </a:ln>
                <a:solidFill>
                  <a:srgbClr val="B58B0E"/>
                </a:solidFill>
                <a:effectLst/>
                <a:latin typeface="+mj-lt"/>
              </a:rPr>
              <a:t>to</a:t>
            </a:r>
            <a:r>
              <a:rPr kumimoji="0" lang="nl-NL" altLang="nl-NL" sz="1800" b="0" i="1" u="none" strike="noStrike" cap="none" normalizeH="0" baseline="0">
                <a:ln>
                  <a:noFill/>
                </a:ln>
                <a:solidFill>
                  <a:srgbClr val="B58B0E"/>
                </a:solidFill>
                <a:effectLst/>
                <a:latin typeface="+mj-lt"/>
              </a:rPr>
              <a:t> </a:t>
            </a:r>
            <a:r>
              <a:rPr kumimoji="0" lang="nl-NL" altLang="nl-NL" sz="1800" b="0" i="1" u="none" strike="noStrike" cap="none" normalizeH="0" baseline="0" err="1">
                <a:ln>
                  <a:noFill/>
                </a:ln>
                <a:solidFill>
                  <a:srgbClr val="B58B0E"/>
                </a:solidFill>
                <a:effectLst/>
                <a:latin typeface="+mj-lt"/>
              </a:rPr>
              <a:t>specific</a:t>
            </a:r>
            <a:r>
              <a:rPr kumimoji="0" lang="nl-NL" altLang="nl-NL" sz="1800" b="0" i="1" u="none" strike="noStrike" cap="none" normalizeH="0" baseline="0">
                <a:ln>
                  <a:noFill/>
                </a:ln>
                <a:solidFill>
                  <a:srgbClr val="B58B0E"/>
                </a:solidFill>
                <a:effectLst/>
                <a:latin typeface="+mj-lt"/>
              </a:rPr>
              <a:t> </a:t>
            </a:r>
            <a:r>
              <a:rPr kumimoji="0" lang="nl-NL" altLang="nl-NL" sz="1800" b="0" i="1" u="none" strike="noStrike" cap="none" normalizeH="0" baseline="0" err="1">
                <a:ln>
                  <a:noFill/>
                </a:ln>
                <a:solidFill>
                  <a:srgbClr val="B58B0E"/>
                </a:solidFill>
                <a:effectLst/>
                <a:latin typeface="+mj-lt"/>
              </a:rPr>
              <a:t>outcomes</a:t>
            </a:r>
            <a:r>
              <a:rPr kumimoji="0" lang="nl-NL" altLang="nl-NL" sz="1800" b="0" i="1" u="none" strike="noStrike" cap="none" normalizeH="0" baseline="0">
                <a:ln>
                  <a:noFill/>
                </a:ln>
                <a:solidFill>
                  <a:srgbClr val="B58B0E"/>
                </a:solidFill>
                <a:effectLst/>
                <a:latin typeface="+mj-lt"/>
              </a:rPr>
              <a:t>?”</a:t>
            </a:r>
            <a:endParaRPr lang="nl-NL" altLang="nl-NL" sz="1800" b="0" i="1" u="none" strike="noStrike" cap="none" normalizeH="0" baseline="0">
              <a:ln>
                <a:noFill/>
              </a:ln>
              <a:solidFill>
                <a:srgbClr val="B58B0E"/>
              </a:solidFill>
              <a:effectLst/>
              <a:latin typeface="+mj-lt"/>
              <a:ea typeface="Calibri Light"/>
              <a:cs typeface="Calibri Light"/>
            </a:endParaRPr>
          </a:p>
          <a:p>
            <a:pPr marL="285750" indent="-285750" eaLnBrk="0" fontAlgn="base" hangingPunct="0">
              <a:spcBef>
                <a:spcPct val="0"/>
              </a:spcBef>
              <a:spcAft>
                <a:spcPct val="0"/>
              </a:spcAft>
              <a:buFont typeface="Arial" panose="020B0604020202020204" pitchFamily="34" charset="0"/>
              <a:buChar char="•"/>
            </a:pPr>
            <a:r>
              <a:rPr kumimoji="0" lang="nl-NL" altLang="nl-NL" sz="1800" b="0" i="1" u="none" strike="noStrike" cap="none" normalizeH="0" baseline="0">
                <a:ln>
                  <a:noFill/>
                </a:ln>
                <a:solidFill>
                  <a:srgbClr val="B58B0E"/>
                </a:solidFill>
                <a:effectLst/>
                <a:latin typeface="+mj-lt"/>
              </a:rPr>
              <a:t>“Are diverse student </a:t>
            </a:r>
            <a:r>
              <a:rPr kumimoji="0" lang="nl-NL" altLang="nl-NL" sz="1800" b="0" i="1" u="none" strike="noStrike" cap="none" normalizeH="0" baseline="0" err="1">
                <a:ln>
                  <a:noFill/>
                </a:ln>
                <a:solidFill>
                  <a:srgbClr val="B58B0E"/>
                </a:solidFill>
                <a:effectLst/>
                <a:latin typeface="+mj-lt"/>
              </a:rPr>
              <a:t>needs</a:t>
            </a:r>
            <a:r>
              <a:rPr kumimoji="0" lang="nl-NL" altLang="nl-NL" sz="1800" b="0" i="1" u="none" strike="noStrike" cap="none" normalizeH="0" baseline="0">
                <a:ln>
                  <a:noFill/>
                </a:ln>
                <a:solidFill>
                  <a:srgbClr val="B58B0E"/>
                </a:solidFill>
                <a:effectLst/>
                <a:latin typeface="+mj-lt"/>
              </a:rPr>
              <a:t> </a:t>
            </a:r>
            <a:r>
              <a:rPr kumimoji="0" lang="nl-NL" altLang="nl-NL" sz="1800" b="0" i="1" u="none" strike="noStrike" cap="none" normalizeH="0" baseline="0" err="1">
                <a:ln>
                  <a:noFill/>
                </a:ln>
                <a:solidFill>
                  <a:srgbClr val="B58B0E"/>
                </a:solidFill>
                <a:effectLst/>
                <a:latin typeface="+mj-lt"/>
              </a:rPr>
              <a:t>considered</a:t>
            </a:r>
            <a:r>
              <a:rPr kumimoji="0" lang="nl-NL" altLang="nl-NL" sz="1800" b="0" i="1" u="none" strike="noStrike" cap="none" normalizeH="0" baseline="0">
                <a:ln>
                  <a:noFill/>
                </a:ln>
                <a:solidFill>
                  <a:srgbClr val="B58B0E"/>
                </a:solidFill>
                <a:effectLst/>
                <a:latin typeface="+mj-lt"/>
              </a:rPr>
              <a:t> in </a:t>
            </a:r>
            <a:r>
              <a:rPr kumimoji="0" lang="nl-NL" altLang="nl-NL" sz="1800" b="0" i="1" u="none" strike="noStrike" cap="none" normalizeH="0" baseline="0" err="1">
                <a:ln>
                  <a:noFill/>
                </a:ln>
                <a:solidFill>
                  <a:srgbClr val="B58B0E"/>
                </a:solidFill>
                <a:effectLst/>
                <a:latin typeface="+mj-lt"/>
              </a:rPr>
              <a:t>the</a:t>
            </a:r>
            <a:r>
              <a:rPr kumimoji="0" lang="nl-NL" altLang="nl-NL" sz="1800" b="0" i="1" u="none" strike="noStrike" cap="none" normalizeH="0" baseline="0">
                <a:ln>
                  <a:noFill/>
                </a:ln>
                <a:solidFill>
                  <a:srgbClr val="B58B0E"/>
                </a:solidFill>
                <a:effectLst/>
                <a:latin typeface="+mj-lt"/>
              </a:rPr>
              <a:t> </a:t>
            </a:r>
            <a:r>
              <a:rPr kumimoji="0" lang="nl-NL" altLang="nl-NL" sz="1800" b="0" i="1" u="none" strike="noStrike" cap="none" normalizeH="0" baseline="0" err="1">
                <a:ln>
                  <a:noFill/>
                </a:ln>
                <a:solidFill>
                  <a:srgbClr val="B58B0E"/>
                </a:solidFill>
                <a:effectLst/>
                <a:latin typeface="+mj-lt"/>
              </a:rPr>
              <a:t>alignment</a:t>
            </a:r>
            <a:r>
              <a:rPr kumimoji="0" lang="nl-NL" altLang="nl-NL" sz="1800" b="0" i="1" u="none" strike="noStrike" cap="none" normalizeH="0" baseline="0">
                <a:ln>
                  <a:noFill/>
                </a:ln>
                <a:solidFill>
                  <a:srgbClr val="B58B0E"/>
                </a:solidFill>
                <a:effectLst/>
                <a:latin typeface="+mj-lt"/>
              </a:rPr>
              <a:t>?”</a:t>
            </a:r>
            <a:endParaRPr kumimoji="0" lang="nl-NL" altLang="nl-NL" sz="1800" b="0" i="0" u="none" strike="noStrike" cap="none" normalizeH="0" baseline="0">
              <a:ln>
                <a:noFill/>
              </a:ln>
              <a:solidFill>
                <a:srgbClr val="B58B0E"/>
              </a:solidFill>
              <a:effectLst/>
              <a:latin typeface="+mj-lt"/>
            </a:endParaRPr>
          </a:p>
          <a:p>
            <a:pPr marL="0" marR="0" lvl="0" indent="0" algn="l" defTabSz="914400" rtl="0" eaLnBrk="0" fontAlgn="base" latinLnBrk="0" hangingPunct="0">
              <a:lnSpc>
                <a:spcPct val="100000"/>
              </a:lnSpc>
              <a:spcBef>
                <a:spcPct val="0"/>
              </a:spcBef>
              <a:spcAft>
                <a:spcPct val="0"/>
              </a:spcAft>
              <a:buClrTx/>
              <a:buSzTx/>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ED7CF97-D0D4-654A-DEA0-0E963311A190}"/>
              </a:ext>
            </a:extLst>
          </p:cNvPr>
          <p:cNvSpPr txBox="1"/>
          <p:nvPr/>
        </p:nvSpPr>
        <p:spPr>
          <a:xfrm>
            <a:off x="799198" y="2433936"/>
            <a:ext cx="4491210"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1" u="none" strike="noStrike" cap="none" normalizeH="0" baseline="0">
                <a:ln>
                  <a:noFill/>
                </a:ln>
                <a:solidFill>
                  <a:srgbClr val="000000"/>
                </a:solidFill>
                <a:effectLst/>
                <a:latin typeface="+mj-lt"/>
              </a:rPr>
              <a:t>“How </a:t>
            </a:r>
            <a:r>
              <a:rPr kumimoji="0" lang="nl-NL" altLang="nl-NL" b="0" i="1" u="none" strike="noStrike" cap="none" normalizeH="0" baseline="0" err="1">
                <a:ln>
                  <a:noFill/>
                </a:ln>
                <a:solidFill>
                  <a:srgbClr val="000000"/>
                </a:solidFill>
                <a:effectLst/>
                <a:latin typeface="+mj-lt"/>
              </a:rPr>
              <a:t>will</a:t>
            </a:r>
            <a:r>
              <a:rPr kumimoji="0" lang="nl-NL" altLang="nl-NL" b="0" i="1" u="none" strike="noStrike" cap="none" normalizeH="0" baseline="0">
                <a:ln>
                  <a:noFill/>
                </a:ln>
                <a:solidFill>
                  <a:srgbClr val="000000"/>
                </a:solidFill>
                <a:effectLst/>
                <a:latin typeface="+mj-lt"/>
              </a:rPr>
              <a:t> </a:t>
            </a:r>
            <a:r>
              <a:rPr kumimoji="0" lang="nl-NL" altLang="nl-NL" b="0" i="1" u="none" strike="noStrike" cap="none" normalizeH="0" baseline="0" err="1">
                <a:ln>
                  <a:noFill/>
                </a:ln>
                <a:solidFill>
                  <a:srgbClr val="000000"/>
                </a:solidFill>
                <a:effectLst/>
                <a:latin typeface="+mj-lt"/>
              </a:rPr>
              <a:t>alignment</a:t>
            </a:r>
            <a:r>
              <a:rPr kumimoji="0" lang="nl-NL" altLang="nl-NL" b="0" i="1" u="none" strike="noStrike" cap="none" normalizeH="0" baseline="0">
                <a:ln>
                  <a:noFill/>
                </a:ln>
                <a:solidFill>
                  <a:srgbClr val="000000"/>
                </a:solidFill>
                <a:effectLst/>
                <a:latin typeface="+mj-lt"/>
              </a:rPr>
              <a:t> </a:t>
            </a:r>
            <a:r>
              <a:rPr kumimoji="0" lang="nl-NL" altLang="nl-NL" b="0" i="1" u="none" strike="noStrike" cap="none" normalizeH="0" baseline="0" err="1">
                <a:ln>
                  <a:noFill/>
                </a:ln>
                <a:solidFill>
                  <a:srgbClr val="000000"/>
                </a:solidFill>
                <a:effectLst/>
                <a:latin typeface="+mj-lt"/>
              </a:rPr>
              <a:t>be</a:t>
            </a:r>
            <a:r>
              <a:rPr kumimoji="0" lang="nl-NL" altLang="nl-NL" b="0" i="1" u="none" strike="noStrike" cap="none" normalizeH="0" baseline="0">
                <a:ln>
                  <a:noFill/>
                </a:ln>
                <a:solidFill>
                  <a:srgbClr val="000000"/>
                </a:solidFill>
                <a:effectLst/>
                <a:latin typeface="+mj-lt"/>
              </a:rPr>
              <a:t> </a:t>
            </a:r>
            <a:r>
              <a:rPr kumimoji="0" lang="nl-NL" altLang="nl-NL" b="0" i="1" u="none" strike="noStrike" cap="none" normalizeH="0" baseline="0" err="1">
                <a:ln>
                  <a:noFill/>
                </a:ln>
                <a:solidFill>
                  <a:srgbClr val="000000"/>
                </a:solidFill>
                <a:effectLst/>
                <a:latin typeface="+mj-lt"/>
              </a:rPr>
              <a:t>reviewed</a:t>
            </a:r>
            <a:r>
              <a:rPr kumimoji="0" lang="nl-NL" altLang="nl-NL" b="0" i="1" u="none" strike="noStrike" cap="none" normalizeH="0" baseline="0">
                <a:ln>
                  <a:noFill/>
                </a:ln>
                <a:solidFill>
                  <a:srgbClr val="000000"/>
                </a:solidFill>
                <a:effectLst/>
                <a:latin typeface="+mj-lt"/>
              </a:rPr>
              <a:t> </a:t>
            </a:r>
            <a:r>
              <a:rPr kumimoji="0" lang="nl-NL" altLang="nl-NL" b="0" i="1" u="none" strike="noStrike" cap="none" normalizeH="0" baseline="0" err="1">
                <a:ln>
                  <a:noFill/>
                </a:ln>
                <a:solidFill>
                  <a:srgbClr val="000000"/>
                </a:solidFill>
                <a:effectLst/>
                <a:latin typeface="+mj-lt"/>
              </a:rPr>
              <a:t>and</a:t>
            </a:r>
            <a:r>
              <a:rPr kumimoji="0" lang="nl-NL" altLang="nl-NL" b="0" i="1" u="none" strike="noStrike" cap="none" normalizeH="0" baseline="0">
                <a:ln>
                  <a:noFill/>
                </a:ln>
                <a:solidFill>
                  <a:srgbClr val="000000"/>
                </a:solidFill>
                <a:effectLst/>
                <a:latin typeface="+mj-lt"/>
              </a:rPr>
              <a:t> </a:t>
            </a:r>
            <a:r>
              <a:rPr kumimoji="0" lang="nl-NL" altLang="nl-NL" b="0" i="1" u="none" strike="noStrike" cap="none" normalizeH="0" baseline="0" err="1">
                <a:ln>
                  <a:noFill/>
                </a:ln>
                <a:solidFill>
                  <a:srgbClr val="000000"/>
                </a:solidFill>
                <a:effectLst/>
                <a:latin typeface="+mj-lt"/>
              </a:rPr>
              <a:t>improved</a:t>
            </a:r>
            <a:r>
              <a:rPr kumimoji="0" lang="nl-NL" altLang="nl-NL" b="0" i="1" u="none" strike="noStrike" cap="none" normalizeH="0" baseline="0">
                <a:ln>
                  <a:noFill/>
                </a:ln>
                <a:solidFill>
                  <a:srgbClr val="000000"/>
                </a:solidFill>
                <a:effectLst/>
                <a:latin typeface="+mj-lt"/>
              </a:rPr>
              <a:t> </a:t>
            </a:r>
            <a:r>
              <a:rPr kumimoji="0" lang="nl-NL" altLang="nl-NL" b="0" i="1" u="none" strike="noStrike" cap="none" normalizeH="0" baseline="0" err="1">
                <a:ln>
                  <a:noFill/>
                </a:ln>
                <a:solidFill>
                  <a:srgbClr val="000000"/>
                </a:solidFill>
                <a:effectLst/>
                <a:latin typeface="+mj-lt"/>
              </a:rPr>
              <a:t>after</a:t>
            </a:r>
            <a:r>
              <a:rPr kumimoji="0" lang="nl-NL" altLang="nl-NL" b="0" i="1" u="none" strike="noStrike" cap="none" normalizeH="0" baseline="0">
                <a:ln>
                  <a:noFill/>
                </a:ln>
                <a:solidFill>
                  <a:srgbClr val="000000"/>
                </a:solidFill>
                <a:effectLst/>
                <a:latin typeface="+mj-lt"/>
              </a:rPr>
              <a:t> delivery?”</a:t>
            </a:r>
          </a:p>
          <a:p>
            <a:pPr eaLnBrk="0" fontAlgn="base" hangingPunct="0">
              <a:spcBef>
                <a:spcPct val="0"/>
              </a:spcBef>
              <a:spcAft>
                <a:spcPct val="0"/>
              </a:spcAft>
              <a:buFontTx/>
              <a:buChar char="•"/>
            </a:pPr>
            <a:r>
              <a:rPr kumimoji="0" lang="nl-NL" altLang="nl-NL" b="0" i="1" u="none" strike="noStrike" cap="none" normalizeH="0" baseline="0">
                <a:ln>
                  <a:noFill/>
                </a:ln>
                <a:solidFill>
                  <a:srgbClr val="000000"/>
                </a:solidFill>
                <a:effectLst/>
                <a:latin typeface="+mj-lt"/>
              </a:rPr>
              <a:t>“How does </a:t>
            </a:r>
            <a:r>
              <a:rPr kumimoji="0" lang="nl-NL" altLang="nl-NL" b="0" i="1" u="none" strike="noStrike" cap="none" normalizeH="0" baseline="0" err="1">
                <a:ln>
                  <a:noFill/>
                </a:ln>
                <a:solidFill>
                  <a:srgbClr val="000000"/>
                </a:solidFill>
                <a:effectLst/>
                <a:latin typeface="+mj-lt"/>
              </a:rPr>
              <a:t>each</a:t>
            </a:r>
            <a:r>
              <a:rPr kumimoji="0" lang="nl-NL" altLang="nl-NL" b="0" i="1" u="none" strike="noStrike" cap="none" normalizeH="0" baseline="0">
                <a:ln>
                  <a:noFill/>
                </a:ln>
                <a:solidFill>
                  <a:srgbClr val="000000"/>
                </a:solidFill>
                <a:effectLst/>
                <a:latin typeface="+mj-lt"/>
              </a:rPr>
              <a:t> resource support </a:t>
            </a:r>
            <a:r>
              <a:rPr kumimoji="0" lang="nl-NL" altLang="nl-NL" b="0" i="1" u="none" strike="noStrike" cap="none" normalizeH="0" baseline="0" err="1">
                <a:ln>
                  <a:noFill/>
                </a:ln>
                <a:solidFill>
                  <a:srgbClr val="000000"/>
                </a:solidFill>
                <a:effectLst/>
                <a:latin typeface="+mj-lt"/>
              </a:rPr>
              <a:t>aligned</a:t>
            </a:r>
            <a:r>
              <a:rPr kumimoji="0" lang="nl-NL" altLang="nl-NL" b="0" i="1" u="none" strike="noStrike" cap="none" normalizeH="0" baseline="0">
                <a:ln>
                  <a:noFill/>
                </a:ln>
                <a:solidFill>
                  <a:srgbClr val="000000"/>
                </a:solidFill>
                <a:effectLst/>
                <a:latin typeface="+mj-lt"/>
              </a:rPr>
              <a:t> </a:t>
            </a:r>
            <a:r>
              <a:rPr kumimoji="0" lang="nl-NL" altLang="nl-NL" b="0" i="1" u="none" strike="noStrike" cap="none" normalizeH="0" baseline="0" err="1">
                <a:ln>
                  <a:noFill/>
                </a:ln>
                <a:solidFill>
                  <a:srgbClr val="000000"/>
                </a:solidFill>
                <a:effectLst/>
                <a:latin typeface="+mj-lt"/>
              </a:rPr>
              <a:t>learning</a:t>
            </a:r>
            <a:r>
              <a:rPr kumimoji="0" lang="nl-NL" altLang="nl-NL" b="0" i="1" u="none" strike="noStrike" cap="none" normalizeH="0" baseline="0">
                <a:ln>
                  <a:noFill/>
                </a:ln>
                <a:solidFill>
                  <a:srgbClr val="000000"/>
                </a:solidFill>
                <a:effectLst/>
                <a:latin typeface="+mj-lt"/>
              </a:rPr>
              <a:t>?”</a:t>
            </a:r>
            <a:endParaRPr kumimoji="0" lang="nl-NL" altLang="nl-NL" b="0" i="0" u="none" strike="noStrike" cap="none" normalizeH="0" baseline="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nl-NL" altLang="nl-NL" sz="1200" b="0" i="0" u="none" strike="noStrike" cap="none" normalizeH="0" baseline="0">
              <a:ln>
                <a:noFill/>
              </a:ln>
              <a:solidFill>
                <a:srgbClr val="000000"/>
              </a:solidFill>
              <a:effectLst/>
              <a:latin typeface="Arial" panose="020B0604020202020204" pitchFamily="34" charset="0"/>
            </a:endParaRPr>
          </a:p>
        </p:txBody>
      </p:sp>
      <p:sp>
        <p:nvSpPr>
          <p:cNvPr id="4" name="Rectangle 3">
            <a:extLst>
              <a:ext uri="{FF2B5EF4-FFF2-40B4-BE49-F238E27FC236}">
                <a16:creationId xmlns:a16="http://schemas.microsoft.com/office/drawing/2014/main" id="{517C4B85-7AAB-612E-ABBE-1B49D4FFA321}"/>
              </a:ext>
            </a:extLst>
          </p:cNvPr>
          <p:cNvSpPr>
            <a:spLocks noChangeArrowheads="1"/>
          </p:cNvSpPr>
          <p:nvPr/>
        </p:nvSpPr>
        <p:spPr bwMode="auto">
          <a:xfrm>
            <a:off x="6872452" y="2206834"/>
            <a:ext cx="49654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1" u="none" strike="noStrike" cap="none" normalizeH="0" baseline="0">
                <a:ln>
                  <a:noFill/>
                </a:ln>
                <a:solidFill>
                  <a:srgbClr val="C31827"/>
                </a:solidFill>
                <a:effectLst/>
                <a:latin typeface="+mj-lt"/>
              </a:rPr>
              <a:t>“Are </a:t>
            </a:r>
            <a:r>
              <a:rPr kumimoji="0" lang="nl-NL" altLang="nl-NL" b="0" i="1" u="none" strike="noStrike" cap="none" normalizeH="0" baseline="0" err="1">
                <a:ln>
                  <a:noFill/>
                </a:ln>
                <a:solidFill>
                  <a:srgbClr val="C31827"/>
                </a:solidFill>
                <a:effectLst/>
                <a:latin typeface="+mj-lt"/>
              </a:rPr>
              <a:t>learning</a:t>
            </a:r>
            <a:r>
              <a:rPr kumimoji="0" lang="nl-NL" altLang="nl-NL" b="0" i="1" u="none" strike="noStrike" cap="none" normalizeH="0" baseline="0">
                <a:ln>
                  <a:noFill/>
                </a:ln>
                <a:solidFill>
                  <a:srgbClr val="C31827"/>
                </a:solidFill>
                <a:effectLst/>
                <a:latin typeface="+mj-lt"/>
              </a:rPr>
              <a:t> </a:t>
            </a:r>
            <a:r>
              <a:rPr kumimoji="0" lang="nl-NL" altLang="nl-NL" b="0" i="1" u="none" strike="noStrike" cap="none" normalizeH="0" baseline="0" err="1">
                <a:ln>
                  <a:noFill/>
                </a:ln>
                <a:solidFill>
                  <a:srgbClr val="C31827"/>
                </a:solidFill>
                <a:effectLst/>
                <a:latin typeface="+mj-lt"/>
              </a:rPr>
              <a:t>outcomes</a:t>
            </a:r>
            <a:r>
              <a:rPr kumimoji="0" lang="nl-NL" altLang="nl-NL" b="0" i="1" u="none" strike="noStrike" cap="none" normalizeH="0" baseline="0">
                <a:ln>
                  <a:noFill/>
                </a:ln>
                <a:solidFill>
                  <a:srgbClr val="C31827"/>
                </a:solidFill>
                <a:effectLst/>
                <a:latin typeface="+mj-lt"/>
              </a:rPr>
              <a:t> </a:t>
            </a:r>
            <a:r>
              <a:rPr kumimoji="0" lang="nl-NL" altLang="nl-NL" b="0" i="1" u="none" strike="noStrike" cap="none" normalizeH="0" baseline="0" err="1">
                <a:ln>
                  <a:noFill/>
                </a:ln>
                <a:solidFill>
                  <a:srgbClr val="C31827"/>
                </a:solidFill>
                <a:effectLst/>
                <a:latin typeface="+mj-lt"/>
              </a:rPr>
              <a:t>clear</a:t>
            </a:r>
            <a:r>
              <a:rPr kumimoji="0" lang="nl-NL" altLang="nl-NL" b="0" i="1" u="none" strike="noStrike" cap="none" normalizeH="0" baseline="0">
                <a:ln>
                  <a:noFill/>
                </a:ln>
                <a:solidFill>
                  <a:srgbClr val="C31827"/>
                </a:solidFill>
                <a:effectLst/>
                <a:latin typeface="+mj-lt"/>
              </a:rPr>
              <a:t>, </a:t>
            </a:r>
            <a:r>
              <a:rPr kumimoji="0" lang="nl-NL" altLang="nl-NL" b="0" i="1" u="none" strike="noStrike" cap="none" normalizeH="0" baseline="0" err="1">
                <a:ln>
                  <a:noFill/>
                </a:ln>
                <a:solidFill>
                  <a:srgbClr val="C31827"/>
                </a:solidFill>
                <a:effectLst/>
                <a:latin typeface="+mj-lt"/>
              </a:rPr>
              <a:t>measurable</a:t>
            </a:r>
            <a:r>
              <a:rPr kumimoji="0" lang="nl-NL" altLang="nl-NL" b="0" i="1" u="none" strike="noStrike" cap="none" normalizeH="0" baseline="0">
                <a:ln>
                  <a:noFill/>
                </a:ln>
                <a:solidFill>
                  <a:srgbClr val="C31827"/>
                </a:solidFill>
                <a:effectLst/>
                <a:latin typeface="+mj-lt"/>
              </a:rPr>
              <a:t>, </a:t>
            </a:r>
            <a:r>
              <a:rPr kumimoji="0" lang="nl-NL" altLang="nl-NL" b="0" i="1" u="none" strike="noStrike" cap="none" normalizeH="0" baseline="0" err="1">
                <a:ln>
                  <a:noFill/>
                </a:ln>
                <a:solidFill>
                  <a:srgbClr val="C31827"/>
                </a:solidFill>
                <a:effectLst/>
                <a:latin typeface="+mj-lt"/>
              </a:rPr>
              <a:t>and</a:t>
            </a:r>
            <a:r>
              <a:rPr kumimoji="0" lang="nl-NL" altLang="nl-NL" b="0" i="1" u="none" strike="noStrike" cap="none" normalizeH="0" baseline="0">
                <a:ln>
                  <a:noFill/>
                </a:ln>
                <a:solidFill>
                  <a:srgbClr val="C31827"/>
                </a:solidFill>
                <a:effectLst/>
                <a:latin typeface="+mj-lt"/>
              </a:rPr>
              <a:t> </a:t>
            </a:r>
            <a:r>
              <a:rPr kumimoji="0" lang="nl-NL" altLang="nl-NL" b="0" i="1" u="none" strike="noStrike" cap="none" normalizeH="0" baseline="0" err="1">
                <a:ln>
                  <a:noFill/>
                </a:ln>
                <a:solidFill>
                  <a:srgbClr val="C31827"/>
                </a:solidFill>
                <a:effectLst/>
                <a:latin typeface="+mj-lt"/>
              </a:rPr>
              <a:t>realistic</a:t>
            </a:r>
            <a:r>
              <a:rPr kumimoji="0" lang="nl-NL" altLang="nl-NL" b="0" i="1" u="none" strike="noStrike" cap="none" normalizeH="0" baseline="0">
                <a:ln>
                  <a:noFill/>
                </a:ln>
                <a:solidFill>
                  <a:srgbClr val="C31827"/>
                </a:solidFill>
                <a:effectLst/>
                <a:latin typeface="+mj-lt"/>
              </a:rPr>
              <a:t>?”</a:t>
            </a:r>
            <a:endParaRPr lang="nl-NL" altLang="nl-NL" b="0" i="0" u="none" strike="noStrike" cap="none" normalizeH="0" baseline="0">
              <a:ln>
                <a:noFill/>
              </a:ln>
              <a:solidFill>
                <a:srgbClr val="C31827"/>
              </a:solidFill>
              <a:effectLst/>
              <a:latin typeface="+mj-lt"/>
              <a:ea typeface="Calibri Light"/>
              <a:cs typeface="Calibri Ligh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NL" altLang="nl-NL" b="0" i="1" u="none" strike="noStrike" cap="none" normalizeH="0" baseline="0">
                <a:ln>
                  <a:noFill/>
                </a:ln>
                <a:solidFill>
                  <a:srgbClr val="C31827"/>
                </a:solidFill>
                <a:effectLst/>
                <a:latin typeface="+mj-lt"/>
              </a:rPr>
              <a:t>“Is student </a:t>
            </a:r>
            <a:r>
              <a:rPr kumimoji="0" lang="nl-NL" altLang="nl-NL" b="0" i="1" u="none" strike="noStrike" cap="none" normalizeH="0" baseline="0" err="1">
                <a:ln>
                  <a:noFill/>
                </a:ln>
                <a:solidFill>
                  <a:srgbClr val="C31827"/>
                </a:solidFill>
                <a:effectLst/>
                <a:latin typeface="+mj-lt"/>
              </a:rPr>
              <a:t>workload</a:t>
            </a:r>
            <a:r>
              <a:rPr kumimoji="0" lang="nl-NL" altLang="nl-NL" b="0" i="1" u="none" strike="noStrike" cap="none" normalizeH="0" baseline="0">
                <a:ln>
                  <a:noFill/>
                </a:ln>
                <a:solidFill>
                  <a:srgbClr val="C31827"/>
                </a:solidFill>
                <a:effectLst/>
                <a:latin typeface="+mj-lt"/>
              </a:rPr>
              <a:t> </a:t>
            </a:r>
            <a:r>
              <a:rPr kumimoji="0" lang="nl-NL" altLang="nl-NL" b="0" i="1" u="none" strike="noStrike" cap="none" normalizeH="0" baseline="0" err="1">
                <a:ln>
                  <a:noFill/>
                </a:ln>
                <a:solidFill>
                  <a:srgbClr val="C31827"/>
                </a:solidFill>
                <a:effectLst/>
                <a:latin typeface="+mj-lt"/>
              </a:rPr>
              <a:t>balanced</a:t>
            </a:r>
            <a:r>
              <a:rPr kumimoji="0" lang="nl-NL" altLang="nl-NL" b="0" i="1" u="none" strike="noStrike" cap="none" normalizeH="0" baseline="0">
                <a:ln>
                  <a:noFill/>
                </a:ln>
                <a:solidFill>
                  <a:srgbClr val="C31827"/>
                </a:solidFill>
                <a:effectLst/>
                <a:latin typeface="+mj-lt"/>
              </a:rPr>
              <a:t> </a:t>
            </a:r>
            <a:r>
              <a:rPr kumimoji="0" lang="nl-NL" altLang="nl-NL" b="0" i="1" u="none" strike="noStrike" cap="none" normalizeH="0" baseline="0" err="1">
                <a:ln>
                  <a:noFill/>
                </a:ln>
                <a:solidFill>
                  <a:srgbClr val="C31827"/>
                </a:solidFill>
                <a:effectLst/>
                <a:latin typeface="+mj-lt"/>
              </a:rPr>
              <a:t>across</a:t>
            </a:r>
            <a:r>
              <a:rPr kumimoji="0" lang="nl-NL" altLang="nl-NL" b="0" i="1" u="none" strike="noStrike" cap="none" normalizeH="0" baseline="0">
                <a:ln>
                  <a:noFill/>
                </a:ln>
                <a:solidFill>
                  <a:srgbClr val="C31827"/>
                </a:solidFill>
                <a:effectLst/>
                <a:latin typeface="+mj-lt"/>
              </a:rPr>
              <a:t> </a:t>
            </a:r>
            <a:r>
              <a:rPr kumimoji="0" lang="nl-NL" altLang="nl-NL" b="0" i="1" u="none" strike="noStrike" cap="none" normalizeH="0" baseline="0" err="1">
                <a:ln>
                  <a:noFill/>
                </a:ln>
                <a:solidFill>
                  <a:srgbClr val="C31827"/>
                </a:solidFill>
                <a:effectLst/>
                <a:latin typeface="+mj-lt"/>
              </a:rPr>
              <a:t>outcomes</a:t>
            </a:r>
            <a:r>
              <a:rPr kumimoji="0" lang="nl-NL" altLang="nl-NL" b="0" i="1" u="none" strike="noStrike" cap="none" normalizeH="0" baseline="0">
                <a:ln>
                  <a:noFill/>
                </a:ln>
                <a:solidFill>
                  <a:srgbClr val="C31827"/>
                </a:solidFill>
                <a:effectLst/>
                <a:latin typeface="+mj-lt"/>
              </a:rPr>
              <a:t>?”</a:t>
            </a:r>
            <a:endParaRPr kumimoji="0" lang="nl-NL" altLang="nl-NL" b="0" i="0" u="none" strike="noStrike" cap="none" normalizeH="0" baseline="0">
              <a:ln>
                <a:noFill/>
              </a:ln>
              <a:solidFill>
                <a:srgbClr val="C31827"/>
              </a:solidFill>
              <a:effectLst/>
              <a:latin typeface="+mj-lt"/>
            </a:endParaRPr>
          </a:p>
        </p:txBody>
      </p:sp>
      <p:sp>
        <p:nvSpPr>
          <p:cNvPr id="10" name="TextBox 9">
            <a:extLst>
              <a:ext uri="{FF2B5EF4-FFF2-40B4-BE49-F238E27FC236}">
                <a16:creationId xmlns:a16="http://schemas.microsoft.com/office/drawing/2014/main" id="{A95B4FE5-E293-BA19-C771-81CB37930402}"/>
              </a:ext>
            </a:extLst>
          </p:cNvPr>
          <p:cNvSpPr txBox="1"/>
          <p:nvPr/>
        </p:nvSpPr>
        <p:spPr>
          <a:xfrm>
            <a:off x="733486" y="446838"/>
            <a:ext cx="10731795" cy="1446550"/>
          </a:xfrm>
          <a:prstGeom prst="rect">
            <a:avLst/>
          </a:prstGeom>
          <a:noFill/>
        </p:spPr>
        <p:txBody>
          <a:bodyPr wrap="square" lIns="91440" tIns="45720" rIns="91440" bIns="45720" rtlCol="0" anchor="t">
            <a:spAutoFit/>
          </a:bodyPr>
          <a:lstStyle/>
          <a:p>
            <a:pPr algn="ctr"/>
            <a:r>
              <a:rPr lang="en-US" sz="4400">
                <a:latin typeface="Calibri Light"/>
                <a:ea typeface="Calibri Light"/>
                <a:cs typeface="Calibri Light"/>
              </a:rPr>
              <a:t>Prompts for supporting Constructive Alignment</a:t>
            </a:r>
          </a:p>
        </p:txBody>
      </p:sp>
    </p:spTree>
    <p:extLst>
      <p:ext uri="{BB962C8B-B14F-4D97-AF65-F5344CB8AC3E}">
        <p14:creationId xmlns:p14="http://schemas.microsoft.com/office/powerpoint/2010/main" val="74272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62BBA1-62B1-E528-9FAE-987B883A8598}"/>
              </a:ext>
            </a:extLst>
          </p:cNvPr>
          <p:cNvSpPr>
            <a:spLocks noGrp="1"/>
          </p:cNvSpPr>
          <p:nvPr>
            <p:ph type="title"/>
          </p:nvPr>
        </p:nvSpPr>
        <p:spPr>
          <a:xfrm>
            <a:off x="589560" y="856180"/>
            <a:ext cx="4560584" cy="1128068"/>
          </a:xfrm>
        </p:spPr>
        <p:txBody>
          <a:bodyPr anchor="ctr">
            <a:normAutofit/>
          </a:bodyPr>
          <a:lstStyle/>
          <a:p>
            <a:r>
              <a:rPr lang="en-US" sz="3700"/>
              <a:t>Constructive Alignment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CB2E08-A310-88F8-4038-1925FE8EF5D0}"/>
              </a:ext>
            </a:extLst>
          </p:cNvPr>
          <p:cNvSpPr>
            <a:spLocks noGrp="1"/>
          </p:cNvSpPr>
          <p:nvPr>
            <p:ph idx="1"/>
          </p:nvPr>
        </p:nvSpPr>
        <p:spPr>
          <a:xfrm>
            <a:off x="590719" y="2330505"/>
            <a:ext cx="4559425" cy="3979585"/>
          </a:xfrm>
        </p:spPr>
        <p:txBody>
          <a:bodyPr anchor="ctr">
            <a:normAutofit/>
          </a:bodyPr>
          <a:lstStyle/>
          <a:p>
            <a:r>
              <a:rPr lang="en-US" sz="2000">
                <a:solidFill>
                  <a:srgbClr val="FF0000"/>
                </a:solidFill>
              </a:rPr>
              <a:t>Intended Learning Outcomes (SMART)</a:t>
            </a:r>
          </a:p>
          <a:p>
            <a:r>
              <a:rPr lang="en-US" sz="2000"/>
              <a:t>Engaging Learning and Teaching Activities</a:t>
            </a:r>
            <a:endParaRPr lang="en-US" sz="2000">
              <a:ea typeface="Calibri"/>
              <a:cs typeface="Calibri"/>
            </a:endParaRPr>
          </a:p>
          <a:p>
            <a:r>
              <a:rPr lang="en-US" sz="2000"/>
              <a:t>Assessment that matches objectives</a:t>
            </a:r>
            <a:endParaRPr lang="en-US" sz="2000">
              <a:ea typeface="Calibri"/>
              <a:cs typeface="Calibri"/>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ABFA41F-726B-54FA-B518-7C4A3EAE1FD4}"/>
              </a:ext>
            </a:extLst>
          </p:cNvPr>
          <p:cNvSpPr/>
          <p:nvPr/>
        </p:nvSpPr>
        <p:spPr>
          <a:xfrm>
            <a:off x="7833643" y="2133600"/>
            <a:ext cx="1883638" cy="1182489"/>
          </a:xfrm>
          <a:custGeom>
            <a:avLst/>
            <a:gdLst>
              <a:gd name="connsiteX0" fmla="*/ 192757 w 1883638"/>
              <a:gd name="connsiteY0" fmla="*/ 88900 h 1182489"/>
              <a:gd name="connsiteX1" fmla="*/ 2257 w 1883638"/>
              <a:gd name="connsiteY1" fmla="*/ 660400 h 1182489"/>
              <a:gd name="connsiteX2" fmla="*/ 307057 w 1883638"/>
              <a:gd name="connsiteY2" fmla="*/ 1079500 h 1182489"/>
              <a:gd name="connsiteX3" fmla="*/ 1348457 w 1883638"/>
              <a:gd name="connsiteY3" fmla="*/ 1168400 h 1182489"/>
              <a:gd name="connsiteX4" fmla="*/ 1881857 w 1883638"/>
              <a:gd name="connsiteY4" fmla="*/ 850900 h 1182489"/>
              <a:gd name="connsiteX5" fmla="*/ 1475457 w 1883638"/>
              <a:gd name="connsiteY5" fmla="*/ 177800 h 1182489"/>
              <a:gd name="connsiteX6" fmla="*/ 332457 w 1883638"/>
              <a:gd name="connsiteY6" fmla="*/ 0 h 11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638" h="1182489">
                <a:moveTo>
                  <a:pt x="192757" y="88900"/>
                </a:moveTo>
                <a:cubicBezTo>
                  <a:pt x="87982" y="292100"/>
                  <a:pt x="-16793" y="495300"/>
                  <a:pt x="2257" y="660400"/>
                </a:cubicBezTo>
                <a:cubicBezTo>
                  <a:pt x="21307" y="825500"/>
                  <a:pt x="82690" y="994833"/>
                  <a:pt x="307057" y="1079500"/>
                </a:cubicBezTo>
                <a:cubicBezTo>
                  <a:pt x="531424" y="1164167"/>
                  <a:pt x="1085990" y="1206500"/>
                  <a:pt x="1348457" y="1168400"/>
                </a:cubicBezTo>
                <a:cubicBezTo>
                  <a:pt x="1610924" y="1130300"/>
                  <a:pt x="1860690" y="1016000"/>
                  <a:pt x="1881857" y="850900"/>
                </a:cubicBezTo>
                <a:cubicBezTo>
                  <a:pt x="1903024" y="685800"/>
                  <a:pt x="1733690" y="319617"/>
                  <a:pt x="1475457" y="177800"/>
                </a:cubicBezTo>
                <a:cubicBezTo>
                  <a:pt x="1217224" y="35983"/>
                  <a:pt x="548357" y="38100"/>
                  <a:pt x="332457" y="0"/>
                </a:cubicBezTo>
              </a:path>
            </a:pathLst>
          </a:custGeom>
          <a:ln w="76200">
            <a:solidFill>
              <a:srgbClr val="FF00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nl-NL"/>
          </a:p>
        </p:txBody>
      </p:sp>
      <p:pic>
        <p:nvPicPr>
          <p:cNvPr id="6" name="Picture 5" descr="Constructive Alignment PowerPoint and Google Slides Template - PPT Slides">
            <a:extLst>
              <a:ext uri="{FF2B5EF4-FFF2-40B4-BE49-F238E27FC236}">
                <a16:creationId xmlns:a16="http://schemas.microsoft.com/office/drawing/2014/main" id="{92AE5AD3-DBDF-4138-B2AF-E7D5E044B95E}"/>
              </a:ext>
            </a:extLst>
          </p:cNvPr>
          <p:cNvPicPr>
            <a:picLocks noChangeAspect="1"/>
          </p:cNvPicPr>
          <p:nvPr/>
        </p:nvPicPr>
        <p:blipFill>
          <a:blip r:embed="rId2"/>
          <a:srcRect l="17782" t="13437" r="16735" b="12873"/>
          <a:stretch>
            <a:fillRect/>
          </a:stretch>
        </p:blipFill>
        <p:spPr>
          <a:xfrm>
            <a:off x="6024779" y="1235405"/>
            <a:ext cx="5501371" cy="4691629"/>
          </a:xfrm>
          <a:prstGeom prst="rect">
            <a:avLst/>
          </a:prstGeom>
        </p:spPr>
      </p:pic>
      <p:sp>
        <p:nvSpPr>
          <p:cNvPr id="11" name="Arrow: Right 10">
            <a:extLst>
              <a:ext uri="{FF2B5EF4-FFF2-40B4-BE49-F238E27FC236}">
                <a16:creationId xmlns:a16="http://schemas.microsoft.com/office/drawing/2014/main" id="{A0208815-7D60-8616-C9B9-51F91D788F36}"/>
              </a:ext>
            </a:extLst>
          </p:cNvPr>
          <p:cNvSpPr/>
          <p:nvPr/>
        </p:nvSpPr>
        <p:spPr>
          <a:xfrm rot="1740000">
            <a:off x="6779172" y="1471448"/>
            <a:ext cx="1138620" cy="858344"/>
          </a:xfrm>
          <a:prstGeom prst="rightArrow">
            <a:avLst/>
          </a:prstGeom>
          <a:solidFill>
            <a:srgbClr val="C318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22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9C3EA-F6FC-BF35-9624-FF104FAF3DD0}"/>
              </a:ext>
            </a:extLst>
          </p:cNvPr>
          <p:cNvSpPr>
            <a:spLocks noGrp="1"/>
          </p:cNvSpPr>
          <p:nvPr>
            <p:ph type="title"/>
          </p:nvPr>
        </p:nvSpPr>
        <p:spPr>
          <a:xfrm>
            <a:off x="1285240" y="1050595"/>
            <a:ext cx="8074815" cy="1618489"/>
          </a:xfrm>
        </p:spPr>
        <p:txBody>
          <a:bodyPr anchor="ctr">
            <a:normAutofit/>
          </a:bodyPr>
          <a:lstStyle/>
          <a:p>
            <a:r>
              <a:rPr lang="en-US" sz="5600">
                <a:ea typeface="Calibri" panose="020F0502020204030204" pitchFamily="34" charset="0"/>
                <a:cs typeface="Calibri" panose="020F0502020204030204" pitchFamily="34" charset="0"/>
              </a:rPr>
              <a:t>Main Topics</a:t>
            </a:r>
            <a:endParaRPr lang="en-US" sz="5600"/>
          </a:p>
        </p:txBody>
      </p:sp>
      <p:sp>
        <p:nvSpPr>
          <p:cNvPr id="3" name="Content Placeholder 2">
            <a:extLst>
              <a:ext uri="{FF2B5EF4-FFF2-40B4-BE49-F238E27FC236}">
                <a16:creationId xmlns:a16="http://schemas.microsoft.com/office/drawing/2014/main" id="{264E4368-12B3-8202-BCC0-AE6E1B3BC18B}"/>
              </a:ext>
            </a:extLst>
          </p:cNvPr>
          <p:cNvSpPr>
            <a:spLocks noGrp="1"/>
          </p:cNvSpPr>
          <p:nvPr>
            <p:ph idx="1"/>
          </p:nvPr>
        </p:nvSpPr>
        <p:spPr>
          <a:xfrm>
            <a:off x="1285240" y="3096404"/>
            <a:ext cx="8074815" cy="2800395"/>
          </a:xfrm>
        </p:spPr>
        <p:txBody>
          <a:bodyPr anchor="t">
            <a:normAutofit/>
          </a:bodyPr>
          <a:lstStyle/>
          <a:p>
            <a:r>
              <a:rPr lang="en-US" sz="2400">
                <a:ea typeface="Calibri"/>
                <a:cs typeface="Calibri"/>
              </a:rPr>
              <a:t>Challenges, critical considerations and future directions of AI</a:t>
            </a:r>
            <a:endParaRPr lang="en-US" sz="2400"/>
          </a:p>
          <a:p>
            <a:r>
              <a:rPr lang="en-US" sz="2400"/>
              <a:t>Integrating generative AI into the process of designing a course or lecture</a:t>
            </a:r>
            <a:endParaRPr lang="en-US"/>
          </a:p>
          <a:p>
            <a:r>
              <a:rPr lang="en-US" sz="2400"/>
              <a:t>Effective implementation of AI and best practices</a:t>
            </a:r>
            <a:endParaRPr lang="en-US"/>
          </a:p>
          <a:p>
            <a:pPr marL="0" indent="0">
              <a:buNone/>
            </a:pPr>
            <a:endParaRPr lang="en-US" sz="2400">
              <a:ea typeface="Calibri"/>
              <a:cs typeface="Calibri"/>
            </a:endParaRPr>
          </a:p>
          <a:p>
            <a:endParaRPr lang="en-US" sz="2400"/>
          </a:p>
        </p:txBody>
      </p:sp>
    </p:spTree>
    <p:extLst>
      <p:ext uri="{BB962C8B-B14F-4D97-AF65-F5344CB8AC3E}">
        <p14:creationId xmlns:p14="http://schemas.microsoft.com/office/powerpoint/2010/main" val="104839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27138-3F0C-E5C6-2732-8CEC57001969}"/>
              </a:ext>
            </a:extLst>
          </p:cNvPr>
          <p:cNvSpPr>
            <a:spLocks noGrp="1"/>
          </p:cNvSpPr>
          <p:nvPr>
            <p:ph type="title"/>
          </p:nvPr>
        </p:nvSpPr>
        <p:spPr>
          <a:xfrm>
            <a:off x="1075767" y="1188637"/>
            <a:ext cx="2988234" cy="4480726"/>
          </a:xfrm>
        </p:spPr>
        <p:txBody>
          <a:bodyPr>
            <a:normAutofit/>
          </a:bodyPr>
          <a:lstStyle/>
          <a:p>
            <a:pPr algn="r"/>
            <a:r>
              <a:rPr lang="en-US" sz="6100"/>
              <a:t>ILOs and SMART Learning Goals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19E125-A17D-BB79-996D-FF8A4848AC58}"/>
              </a:ext>
            </a:extLst>
          </p:cNvPr>
          <p:cNvSpPr>
            <a:spLocks noGrp="1"/>
          </p:cNvSpPr>
          <p:nvPr>
            <p:ph idx="1"/>
          </p:nvPr>
        </p:nvSpPr>
        <p:spPr>
          <a:xfrm>
            <a:off x="5255260" y="1648870"/>
            <a:ext cx="4702848" cy="3560260"/>
          </a:xfrm>
        </p:spPr>
        <p:txBody>
          <a:bodyPr anchor="ctr">
            <a:normAutofit/>
          </a:bodyPr>
          <a:lstStyle/>
          <a:p>
            <a:r>
              <a:rPr lang="en-US" sz="2400" b="1"/>
              <a:t>SMART</a:t>
            </a:r>
            <a:r>
              <a:rPr lang="en-US" sz="2400"/>
              <a:t>: Specific, Measurable, Achievable, Relevant, and Time-bound</a:t>
            </a:r>
          </a:p>
          <a:p>
            <a:r>
              <a:rPr lang="en-US" sz="2400" b="1"/>
              <a:t>Bloom’s</a:t>
            </a:r>
            <a:r>
              <a:rPr lang="en-US" sz="2400"/>
              <a:t> </a:t>
            </a:r>
            <a:r>
              <a:rPr lang="en-US" sz="2400" b="1"/>
              <a:t>taxonomy verbs</a:t>
            </a:r>
            <a:r>
              <a:rPr lang="en-US" sz="2400"/>
              <a:t>:  they describe cognitive levels that range from lower-order to higher-order thinking skills</a:t>
            </a:r>
            <a:endParaRPr lang="en-US" sz="2400">
              <a:ea typeface="Calibri"/>
              <a:cs typeface="Calibri"/>
            </a:endParaRPr>
          </a:p>
          <a:p>
            <a:r>
              <a:rPr lang="en-US" sz="2400" b="1">
                <a:ea typeface="Calibri"/>
                <a:cs typeface="Calibri"/>
              </a:rPr>
              <a:t>Inclusive </a:t>
            </a:r>
            <a:r>
              <a:rPr lang="en-US" sz="2400">
                <a:ea typeface="Calibri"/>
                <a:cs typeface="Calibri"/>
              </a:rPr>
              <a:t>and </a:t>
            </a:r>
            <a:r>
              <a:rPr lang="en-US" sz="2400" b="1">
                <a:ea typeface="Calibri"/>
                <a:cs typeface="Calibri"/>
              </a:rPr>
              <a:t>fair </a:t>
            </a:r>
            <a:r>
              <a:rPr lang="en-US" sz="2400">
                <a:ea typeface="Calibri"/>
                <a:cs typeface="Calibri"/>
              </a:rPr>
              <a:t>for all students</a:t>
            </a:r>
          </a:p>
        </p:txBody>
      </p:sp>
    </p:spTree>
    <p:extLst>
      <p:ext uri="{BB962C8B-B14F-4D97-AF65-F5344CB8AC3E}">
        <p14:creationId xmlns:p14="http://schemas.microsoft.com/office/powerpoint/2010/main" val="26186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11D04D-5EEB-872A-87CE-5A28D4917DE4}"/>
              </a:ext>
            </a:extLst>
          </p:cNvPr>
          <p:cNvPicPr>
            <a:picLocks noChangeAspect="1"/>
          </p:cNvPicPr>
          <p:nvPr/>
        </p:nvPicPr>
        <p:blipFill>
          <a:blip r:embed="rId2"/>
          <a:stretch>
            <a:fillRect/>
          </a:stretch>
        </p:blipFill>
        <p:spPr>
          <a:xfrm>
            <a:off x="0" y="135864"/>
            <a:ext cx="12192000" cy="6586271"/>
          </a:xfrm>
          <a:prstGeom prst="rect">
            <a:avLst/>
          </a:prstGeom>
        </p:spPr>
      </p:pic>
    </p:spTree>
    <p:extLst>
      <p:ext uri="{BB962C8B-B14F-4D97-AF65-F5344CB8AC3E}">
        <p14:creationId xmlns:p14="http://schemas.microsoft.com/office/powerpoint/2010/main" val="3556915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8435FA-2F0E-FA08-B6A7-3159D63F4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FBF9A-525E-7138-2C60-C83B258F27B5}"/>
              </a:ext>
            </a:extLst>
          </p:cNvPr>
          <p:cNvSpPr>
            <a:spLocks noGrp="1"/>
          </p:cNvSpPr>
          <p:nvPr>
            <p:ph type="title"/>
          </p:nvPr>
        </p:nvSpPr>
        <p:spPr>
          <a:xfrm>
            <a:off x="876693" y="97234"/>
            <a:ext cx="5746597" cy="1616203"/>
          </a:xfrm>
        </p:spPr>
        <p:txBody>
          <a:bodyPr anchor="b">
            <a:noAutofit/>
          </a:bodyPr>
          <a:lstStyle/>
          <a:p>
            <a:r>
              <a:rPr lang="en-US" sz="3200"/>
              <a:t>Practical ways to implement AI into SMART learning objectives </a:t>
            </a:r>
          </a:p>
        </p:txBody>
      </p:sp>
      <p:pic>
        <p:nvPicPr>
          <p:cNvPr id="532" name="Picture 531" descr="The Education System: “Now Climb That Tree” | The Marquette Educator">
            <a:extLst>
              <a:ext uri="{FF2B5EF4-FFF2-40B4-BE49-F238E27FC236}">
                <a16:creationId xmlns:a16="http://schemas.microsoft.com/office/drawing/2014/main" id="{E1EEAA59-B1BD-5A32-D4B4-797983995613}"/>
              </a:ext>
            </a:extLst>
          </p:cNvPr>
          <p:cNvPicPr>
            <a:picLocks noChangeAspect="1"/>
          </p:cNvPicPr>
          <p:nvPr/>
        </p:nvPicPr>
        <p:blipFill>
          <a:blip r:embed="rId3"/>
          <a:stretch>
            <a:fillRect/>
          </a:stretch>
        </p:blipFill>
        <p:spPr>
          <a:xfrm>
            <a:off x="6278771" y="1918800"/>
            <a:ext cx="5562454" cy="3916720"/>
          </a:xfrm>
          <a:prstGeom prst="rect">
            <a:avLst/>
          </a:prstGeom>
        </p:spPr>
      </p:pic>
      <p:graphicFrame>
        <p:nvGraphicFramePr>
          <p:cNvPr id="28" name="Diagram 27">
            <a:extLst>
              <a:ext uri="{FF2B5EF4-FFF2-40B4-BE49-F238E27FC236}">
                <a16:creationId xmlns:a16="http://schemas.microsoft.com/office/drawing/2014/main" id="{0BBF8002-C31D-F8FE-7115-5E723E10E02E}"/>
              </a:ext>
            </a:extLst>
          </p:cNvPr>
          <p:cNvGraphicFramePr/>
          <p:nvPr>
            <p:extLst>
              <p:ext uri="{D42A27DB-BD31-4B8C-83A1-F6EECF244321}">
                <p14:modId xmlns:p14="http://schemas.microsoft.com/office/powerpoint/2010/main" val="3741661182"/>
              </p:ext>
            </p:extLst>
          </p:nvPr>
        </p:nvGraphicFramePr>
        <p:xfrm>
          <a:off x="876693" y="2227322"/>
          <a:ext cx="4987782" cy="3599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5180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C3FC84-07EA-3108-B721-C11EA8468F6B}"/>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76F9DBF-E830-A689-2F3C-2314320FE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4C9162D-419D-E442-23E0-7F187E04FC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D49DE10F-06A2-2658-AB79-5298F56D9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D6AF9CF-DC24-8D0C-6CDC-153B9279A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09AD7E1-324B-AF56-73E1-66DA353B7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40B3CFED-7C90-C1B0-A94C-00B0D9095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65DC1-AFCD-B4D6-B262-4BC2777B56A6}"/>
              </a:ext>
            </a:extLst>
          </p:cNvPr>
          <p:cNvSpPr>
            <a:spLocks noGrp="1"/>
          </p:cNvSpPr>
          <p:nvPr>
            <p:ph type="title"/>
          </p:nvPr>
        </p:nvSpPr>
        <p:spPr>
          <a:xfrm>
            <a:off x="1043631" y="809898"/>
            <a:ext cx="9942716" cy="1554480"/>
          </a:xfrm>
        </p:spPr>
        <p:txBody>
          <a:bodyPr anchor="ctr">
            <a:normAutofit/>
          </a:bodyPr>
          <a:lstStyle/>
          <a:p>
            <a:r>
              <a:rPr lang="en-US" sz="4800"/>
              <a:t>Activity</a:t>
            </a:r>
            <a:endParaRPr lang="nl-NL" sz="4800"/>
          </a:p>
        </p:txBody>
      </p:sp>
      <p:sp>
        <p:nvSpPr>
          <p:cNvPr id="3" name="Content Placeholder 2">
            <a:extLst>
              <a:ext uri="{FF2B5EF4-FFF2-40B4-BE49-F238E27FC236}">
                <a16:creationId xmlns:a16="http://schemas.microsoft.com/office/drawing/2014/main" id="{AB38287B-C235-5762-09AB-64070942E76D}"/>
              </a:ext>
            </a:extLst>
          </p:cNvPr>
          <p:cNvSpPr>
            <a:spLocks noGrp="1"/>
          </p:cNvSpPr>
          <p:nvPr>
            <p:ph idx="1"/>
          </p:nvPr>
        </p:nvSpPr>
        <p:spPr>
          <a:xfrm>
            <a:off x="837210" y="3433157"/>
            <a:ext cx="10530137" cy="3090023"/>
          </a:xfrm>
        </p:spPr>
        <p:txBody>
          <a:bodyPr vert="horz" lIns="91440" tIns="45720" rIns="91440" bIns="45720" rtlCol="0" anchor="ctr">
            <a:noAutofit/>
          </a:bodyPr>
          <a:lstStyle/>
          <a:p>
            <a:pPr marL="0" indent="0">
              <a:lnSpc>
                <a:spcPct val="120000"/>
              </a:lnSpc>
              <a:buNone/>
            </a:pPr>
            <a:r>
              <a:rPr lang="en-US" sz="2600">
                <a:ea typeface="+mn-lt"/>
                <a:cs typeface="+mn-lt"/>
              </a:rPr>
              <a:t>Choose one of your current course learning objectives and use an AI tool to:</a:t>
            </a:r>
            <a:endParaRPr lang="en-US" sz="2600">
              <a:ea typeface="Calibri" panose="020F0502020204030204"/>
              <a:cs typeface="Calibri" panose="020F0502020204030204"/>
            </a:endParaRPr>
          </a:p>
          <a:p>
            <a:pPr lvl="1">
              <a:lnSpc>
                <a:spcPct val="120000"/>
              </a:lnSpc>
              <a:buFont typeface="Courier New" panose="020B0604020202020204" pitchFamily="34" charset="0"/>
              <a:buChar char="o"/>
            </a:pPr>
            <a:r>
              <a:rPr lang="en-US" sz="2200">
                <a:ea typeface="+mn-lt"/>
                <a:cs typeface="+mn-lt"/>
              </a:rPr>
              <a:t>Simplify the language of the objective and make it more specific, measurable, attainable, relevant and time-bound (SMART).</a:t>
            </a:r>
            <a:endParaRPr lang="en-US" sz="2200">
              <a:ea typeface="Calibri"/>
              <a:cs typeface="Calibri"/>
            </a:endParaRPr>
          </a:p>
          <a:p>
            <a:pPr lvl="1">
              <a:lnSpc>
                <a:spcPct val="120000"/>
              </a:lnSpc>
              <a:buFont typeface="Courier New" panose="020B0604020202020204" pitchFamily="34" charset="0"/>
              <a:buChar char="o"/>
            </a:pPr>
            <a:r>
              <a:rPr lang="en-US" sz="2200">
                <a:ea typeface="+mn-lt"/>
                <a:cs typeface="+mn-lt"/>
              </a:rPr>
              <a:t>Suggest two alternative versions that could accommodate diverse learners</a:t>
            </a:r>
          </a:p>
          <a:p>
            <a:pPr marL="0" indent="0">
              <a:lnSpc>
                <a:spcPct val="120000"/>
              </a:lnSpc>
              <a:buNone/>
            </a:pPr>
            <a:r>
              <a:rPr lang="en-US" sz="2600">
                <a:ea typeface="+mn-lt"/>
                <a:cs typeface="+mn-lt"/>
              </a:rPr>
              <a:t>Discuss in pairs:</a:t>
            </a:r>
            <a:endParaRPr lang="en-US" sz="2600">
              <a:ea typeface="Calibri" panose="020F0502020204030204"/>
              <a:cs typeface="Calibri" panose="020F0502020204030204"/>
            </a:endParaRPr>
          </a:p>
          <a:p>
            <a:pPr lvl="1">
              <a:lnSpc>
                <a:spcPct val="120000"/>
              </a:lnSpc>
              <a:buFont typeface="Courier New" panose="020B0604020202020204" pitchFamily="34" charset="0"/>
              <a:buChar char="o"/>
            </a:pPr>
            <a:r>
              <a:rPr lang="en-US" sz="2200">
                <a:ea typeface="+mn-lt"/>
                <a:cs typeface="+mn-lt"/>
              </a:rPr>
              <a:t>Did the AI-generated versions make the objective </a:t>
            </a:r>
            <a:r>
              <a:rPr lang="en-US" sz="2200" err="1">
                <a:ea typeface="+mn-lt"/>
                <a:cs typeface="+mn-lt"/>
              </a:rPr>
              <a:t>SMARTer</a:t>
            </a:r>
            <a:r>
              <a:rPr lang="en-US" sz="2200">
                <a:ea typeface="+mn-lt"/>
                <a:cs typeface="+mn-lt"/>
              </a:rPr>
              <a:t> or more inclusive?</a:t>
            </a:r>
            <a:endParaRPr lang="en-US" sz="2200">
              <a:ea typeface="Calibri"/>
              <a:cs typeface="Calibri"/>
            </a:endParaRPr>
          </a:p>
          <a:p>
            <a:pPr lvl="1">
              <a:lnSpc>
                <a:spcPct val="120000"/>
              </a:lnSpc>
              <a:buFont typeface="Courier New" panose="020B0604020202020204" pitchFamily="34" charset="0"/>
              <a:buChar char="o"/>
            </a:pPr>
            <a:r>
              <a:rPr lang="en-US" sz="2200">
                <a:ea typeface="+mn-lt"/>
                <a:cs typeface="+mn-lt"/>
              </a:rPr>
              <a:t>What risks do you notice (oversimplification, bias...)?</a:t>
            </a:r>
            <a:endParaRPr lang="en-US" sz="2200">
              <a:ea typeface="Calibri"/>
              <a:cs typeface="Calibri"/>
            </a:endParaRPr>
          </a:p>
          <a:p>
            <a:endParaRPr lang="en-US" sz="2400">
              <a:ea typeface="Calibri"/>
              <a:cs typeface="Calibri"/>
            </a:endParaRPr>
          </a:p>
          <a:p>
            <a:endParaRPr lang="nl-NL" sz="2400"/>
          </a:p>
        </p:txBody>
      </p:sp>
      <p:cxnSp>
        <p:nvCxnSpPr>
          <p:cNvPr id="39" name="Straight Connector 38">
            <a:extLst>
              <a:ext uri="{FF2B5EF4-FFF2-40B4-BE49-F238E27FC236}">
                <a16:creationId xmlns:a16="http://schemas.microsoft.com/office/drawing/2014/main" id="{2F2276F2-B6F5-6E9C-6D05-CAB3FE69EA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60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9D66-0F6C-B10D-E3BA-051C66C2A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0ED3E-228A-91C4-0EF3-0439E6AFB13E}"/>
              </a:ext>
            </a:extLst>
          </p:cNvPr>
          <p:cNvSpPr>
            <a:spLocks noGrp="1"/>
          </p:cNvSpPr>
          <p:nvPr>
            <p:ph type="ctrTitle"/>
          </p:nvPr>
        </p:nvSpPr>
        <p:spPr/>
        <p:txBody>
          <a:bodyPr/>
          <a:lstStyle/>
          <a:p>
            <a:r>
              <a:rPr lang="en-US"/>
              <a:t>Designing for STEM Education in the Era of AI</a:t>
            </a:r>
          </a:p>
        </p:txBody>
      </p:sp>
      <p:sp>
        <p:nvSpPr>
          <p:cNvPr id="3" name="Subtitle 2">
            <a:extLst>
              <a:ext uri="{FF2B5EF4-FFF2-40B4-BE49-F238E27FC236}">
                <a16:creationId xmlns:a16="http://schemas.microsoft.com/office/drawing/2014/main" id="{D083293C-EA5F-DC2F-9D34-25A135A33FFC}"/>
              </a:ext>
            </a:extLst>
          </p:cNvPr>
          <p:cNvSpPr>
            <a:spLocks noGrp="1"/>
          </p:cNvSpPr>
          <p:nvPr>
            <p:ph type="subTitle" idx="1"/>
          </p:nvPr>
        </p:nvSpPr>
        <p:spPr/>
        <p:txBody>
          <a:bodyPr/>
          <a:lstStyle/>
          <a:p>
            <a:pPr marL="0" indent="0" algn="ctr">
              <a:buFont typeface="Source Sans Pro"/>
              <a:buNone/>
            </a:pPr>
            <a:r>
              <a:rPr lang="en-US" sz="24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Christos Chytas</a:t>
            </a:r>
          </a:p>
          <a:p>
            <a:pPr marL="0" indent="0" algn="ctr">
              <a:buFont typeface="Source Sans Pro"/>
              <a:buNone/>
            </a:pPr>
            <a:r>
              <a:rPr lang="en-US" sz="20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2"/>
              </a:rPr>
              <a:t>c.chytas@uu.nl</a:t>
            </a:r>
            <a:endParaRPr lang="en-US" sz="20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Source Sans Pro"/>
              <a:buNone/>
            </a:pPr>
            <a:r>
              <a:rPr lang="en-US" sz="18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14 Dec 2023</a:t>
            </a:r>
          </a:p>
          <a:p>
            <a:endParaRPr lang="en-US"/>
          </a:p>
        </p:txBody>
      </p:sp>
      <p:pic>
        <p:nvPicPr>
          <p:cNvPr id="5" name="Picture 4">
            <a:extLst>
              <a:ext uri="{FF2B5EF4-FFF2-40B4-BE49-F238E27FC236}">
                <a16:creationId xmlns:a16="http://schemas.microsoft.com/office/drawing/2014/main" id="{CD3ADC72-88DD-DB28-F8DB-43E7A17B4C13}"/>
              </a:ext>
            </a:extLst>
          </p:cNvPr>
          <p:cNvPicPr>
            <a:picLocks noChangeAspect="1"/>
          </p:cNvPicPr>
          <p:nvPr/>
        </p:nvPicPr>
        <p:blipFill>
          <a:blip r:embed="rId3"/>
          <a:stretch>
            <a:fillRect/>
          </a:stretch>
        </p:blipFill>
        <p:spPr>
          <a:xfrm>
            <a:off x="0" y="956"/>
            <a:ext cx="12244551" cy="6882364"/>
          </a:xfrm>
          <a:prstGeom prst="rect">
            <a:avLst/>
          </a:prstGeom>
        </p:spPr>
      </p:pic>
      <p:sp>
        <p:nvSpPr>
          <p:cNvPr id="6" name="TextBox 5">
            <a:extLst>
              <a:ext uri="{FF2B5EF4-FFF2-40B4-BE49-F238E27FC236}">
                <a16:creationId xmlns:a16="http://schemas.microsoft.com/office/drawing/2014/main" id="{DB6E3683-4704-095E-102C-47E1A25F768F}"/>
              </a:ext>
            </a:extLst>
          </p:cNvPr>
          <p:cNvSpPr txBox="1"/>
          <p:nvPr/>
        </p:nvSpPr>
        <p:spPr>
          <a:xfrm>
            <a:off x="2024230" y="4005187"/>
            <a:ext cx="8143539" cy="757130"/>
          </a:xfrm>
          <a:prstGeom prst="rect">
            <a:avLst/>
          </a:prstGeom>
          <a:noFill/>
        </p:spPr>
        <p:txBody>
          <a:bodyPr wrap="square">
            <a:spAutoFit/>
          </a:bodyPr>
          <a:lstStyle/>
          <a:p>
            <a:pPr algn="ctr">
              <a:lnSpc>
                <a:spcPct val="90000"/>
              </a:lnSpc>
              <a:spcBef>
                <a:spcPts val="1000"/>
              </a:spcBef>
            </a:pPr>
            <a:r>
              <a:rPr lang="en-US" sz="2400" b="1" kern="1200">
                <a:solidFill>
                  <a:schemeClr val="tx1"/>
                </a:solidFill>
                <a:latin typeface="+mn-lt"/>
                <a:ea typeface="+mn-ea"/>
                <a:cs typeface="+mn-cs"/>
              </a:rPr>
              <a:t>And LLMs/</a:t>
            </a:r>
            <a:r>
              <a:rPr lang="en-US" sz="2400" b="1"/>
              <a:t>G</a:t>
            </a:r>
            <a:r>
              <a:rPr lang="en-US" sz="2400" b="1" kern="1200">
                <a:solidFill>
                  <a:schemeClr val="tx1"/>
                </a:solidFill>
                <a:latin typeface="+mn-lt"/>
                <a:ea typeface="+mn-ea"/>
                <a:cs typeface="+mn-cs"/>
              </a:rPr>
              <a:t>enAI as tools to think with rather than teacher replacement</a:t>
            </a:r>
          </a:p>
        </p:txBody>
      </p:sp>
      <p:sp>
        <p:nvSpPr>
          <p:cNvPr id="4" name="TextBox 3">
            <a:extLst>
              <a:ext uri="{FF2B5EF4-FFF2-40B4-BE49-F238E27FC236}">
                <a16:creationId xmlns:a16="http://schemas.microsoft.com/office/drawing/2014/main" id="{C64151C5-203C-045C-7D43-A865D54B29AD}"/>
              </a:ext>
            </a:extLst>
          </p:cNvPr>
          <p:cNvSpPr txBox="1"/>
          <p:nvPr/>
        </p:nvSpPr>
        <p:spPr>
          <a:xfrm>
            <a:off x="2024230" y="5045967"/>
            <a:ext cx="8143539" cy="424732"/>
          </a:xfrm>
          <a:prstGeom prst="rect">
            <a:avLst/>
          </a:prstGeom>
          <a:noFill/>
        </p:spPr>
        <p:txBody>
          <a:bodyPr wrap="square" lIns="91440" tIns="45720" rIns="91440" bIns="45720" anchor="t">
            <a:spAutoFit/>
          </a:bodyPr>
          <a:lstStyle/>
          <a:p>
            <a:pPr algn="ctr">
              <a:lnSpc>
                <a:spcPct val="90000"/>
              </a:lnSpc>
              <a:spcBef>
                <a:spcPts val="1000"/>
              </a:spcBef>
            </a:pPr>
            <a:r>
              <a:rPr lang="en-US" sz="2400" b="1"/>
              <a:t>Day 2</a:t>
            </a:r>
            <a:endParaRPr lang="en-US" sz="2400" b="1" kern="1200">
              <a:latin typeface="+mn-lt"/>
              <a:ea typeface="Calibri"/>
              <a:cs typeface="Calibri"/>
            </a:endParaRPr>
          </a:p>
        </p:txBody>
      </p:sp>
      <p:sp>
        <p:nvSpPr>
          <p:cNvPr id="8" name="TextBox 7">
            <a:extLst>
              <a:ext uri="{FF2B5EF4-FFF2-40B4-BE49-F238E27FC236}">
                <a16:creationId xmlns:a16="http://schemas.microsoft.com/office/drawing/2014/main" id="{43A8FD12-AE2C-C772-0C95-93D49C142554}"/>
              </a:ext>
            </a:extLst>
          </p:cNvPr>
          <p:cNvSpPr txBox="1"/>
          <p:nvPr/>
        </p:nvSpPr>
        <p:spPr>
          <a:xfrm>
            <a:off x="10521461" y="439615"/>
            <a:ext cx="1348153" cy="369332"/>
          </a:xfrm>
          <a:prstGeom prst="rect">
            <a:avLst/>
          </a:prstGeom>
          <a:solidFill>
            <a:srgbClr val="FFCD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(New date)</a:t>
            </a:r>
          </a:p>
        </p:txBody>
      </p:sp>
      <p:sp>
        <p:nvSpPr>
          <p:cNvPr id="9" name="TextBox 3">
            <a:extLst>
              <a:ext uri="{FF2B5EF4-FFF2-40B4-BE49-F238E27FC236}">
                <a16:creationId xmlns:a16="http://schemas.microsoft.com/office/drawing/2014/main" id="{641E0C46-30D9-8A38-06F6-FFF8B95C7D90}"/>
              </a:ext>
            </a:extLst>
          </p:cNvPr>
          <p:cNvSpPr txBox="1"/>
          <p:nvPr/>
        </p:nvSpPr>
        <p:spPr>
          <a:xfrm>
            <a:off x="3760760" y="5702501"/>
            <a:ext cx="2347309" cy="584775"/>
          </a:xfrm>
          <a:prstGeom prst="rect">
            <a:avLst/>
          </a:prstGeom>
          <a:solidFill>
            <a:srgbClr val="FFCD0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Calibri"/>
                <a:ea typeface="Calibri"/>
                <a:cs typeface="Calibri"/>
              </a:rPr>
              <a:t>Christos </a:t>
            </a:r>
            <a:r>
              <a:rPr lang="en-US" sz="1600" b="1" err="1">
                <a:latin typeface="Calibri"/>
                <a:ea typeface="Calibri"/>
                <a:cs typeface="Calibri"/>
              </a:rPr>
              <a:t>Chytas</a:t>
            </a:r>
            <a:endParaRPr lang="en-US" sz="1600" b="1">
              <a:latin typeface="Calibri"/>
              <a:ea typeface="Calibri"/>
              <a:cs typeface="Calibri"/>
            </a:endParaRPr>
          </a:p>
          <a:p>
            <a:pPr algn="ctr"/>
            <a:r>
              <a:rPr lang="en-US" sz="1600">
                <a:latin typeface="Calibri Light"/>
                <a:ea typeface="Calibri"/>
                <a:cs typeface="Calibri"/>
              </a:rPr>
              <a:t>c.chytas@uu.nl</a:t>
            </a:r>
          </a:p>
        </p:txBody>
      </p:sp>
      <p:sp>
        <p:nvSpPr>
          <p:cNvPr id="12" name="TextBox 11">
            <a:extLst>
              <a:ext uri="{FF2B5EF4-FFF2-40B4-BE49-F238E27FC236}">
                <a16:creationId xmlns:a16="http://schemas.microsoft.com/office/drawing/2014/main" id="{B267AD3D-CA12-A2CC-F584-C172612B9535}"/>
              </a:ext>
            </a:extLst>
          </p:cNvPr>
          <p:cNvSpPr txBox="1"/>
          <p:nvPr/>
        </p:nvSpPr>
        <p:spPr>
          <a:xfrm>
            <a:off x="5963126" y="5721088"/>
            <a:ext cx="2839819" cy="584775"/>
          </a:xfrm>
          <a:prstGeom prst="rect">
            <a:avLst/>
          </a:prstGeom>
          <a:solidFill>
            <a:srgbClr val="FFCD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a:ea typeface="Calibri"/>
                <a:cs typeface="Calibri"/>
              </a:rPr>
              <a:t>Montserrat </a:t>
            </a:r>
            <a:r>
              <a:rPr lang="en-US" sz="1600" b="1" err="1">
                <a:latin typeface="Calibri"/>
                <a:ea typeface="Calibri"/>
                <a:cs typeface="Calibri"/>
              </a:rPr>
              <a:t>Dengra</a:t>
            </a:r>
            <a:r>
              <a:rPr lang="en-US" sz="1600" b="1">
                <a:latin typeface="Calibri"/>
                <a:ea typeface="Calibri"/>
                <a:cs typeface="Calibri"/>
              </a:rPr>
              <a:t> Grau</a:t>
            </a:r>
            <a:endParaRPr lang="en-US" sz="1600">
              <a:latin typeface="Calibri"/>
              <a:ea typeface="Calibri"/>
              <a:cs typeface="Calibri"/>
            </a:endParaRPr>
          </a:p>
          <a:p>
            <a:pPr algn="ctr"/>
            <a:r>
              <a:rPr lang="en-US" sz="1600">
                <a:latin typeface="Calibri Light"/>
                <a:ea typeface="Calibri"/>
                <a:cs typeface="Calibri"/>
              </a:rPr>
              <a:t>m.dengragrau@students.uu.nl</a:t>
            </a:r>
          </a:p>
        </p:txBody>
      </p:sp>
    </p:spTree>
    <p:extLst>
      <p:ext uri="{BB962C8B-B14F-4D97-AF65-F5344CB8AC3E}">
        <p14:creationId xmlns:p14="http://schemas.microsoft.com/office/powerpoint/2010/main" val="366301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EC2B8-9D45-F0DE-9889-EDD85FA800E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CC99B1-8EE0-B85C-7943-A8A7FC1B5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E6E73-67D6-9339-4B94-7159FA5DCF62}"/>
              </a:ext>
            </a:extLst>
          </p:cNvPr>
          <p:cNvSpPr>
            <a:spLocks noGrp="1"/>
          </p:cNvSpPr>
          <p:nvPr>
            <p:ph type="title"/>
          </p:nvPr>
        </p:nvSpPr>
        <p:spPr>
          <a:xfrm>
            <a:off x="589560" y="856180"/>
            <a:ext cx="4560584" cy="1128068"/>
          </a:xfrm>
        </p:spPr>
        <p:txBody>
          <a:bodyPr anchor="ctr">
            <a:normAutofit/>
          </a:bodyPr>
          <a:lstStyle/>
          <a:p>
            <a:r>
              <a:rPr lang="en-US" sz="3700"/>
              <a:t>Constructive Alignment</a:t>
            </a:r>
          </a:p>
        </p:txBody>
      </p:sp>
      <p:grpSp>
        <p:nvGrpSpPr>
          <p:cNvPr id="12" name="Group 11">
            <a:extLst>
              <a:ext uri="{FF2B5EF4-FFF2-40B4-BE49-F238E27FC236}">
                <a16:creationId xmlns:a16="http://schemas.microsoft.com/office/drawing/2014/main" id="{733366A0-AFE5-E346-6CBE-8FA7FBD58E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40B90F54-62BD-8FFF-26DB-B8989D60F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2B367F-27A1-D09F-A556-3E050F72B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0AD8568-CD70-9660-F2E4-221A7EC60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3C78EC-01CE-BA07-C0C8-C06DDC0FA49B}"/>
              </a:ext>
            </a:extLst>
          </p:cNvPr>
          <p:cNvSpPr>
            <a:spLocks noGrp="1"/>
          </p:cNvSpPr>
          <p:nvPr>
            <p:ph idx="1"/>
          </p:nvPr>
        </p:nvSpPr>
        <p:spPr>
          <a:xfrm>
            <a:off x="590719" y="2330505"/>
            <a:ext cx="4559425" cy="3979585"/>
          </a:xfrm>
        </p:spPr>
        <p:txBody>
          <a:bodyPr anchor="ctr">
            <a:normAutofit/>
          </a:bodyPr>
          <a:lstStyle/>
          <a:p>
            <a:r>
              <a:rPr lang="en-US" sz="2000"/>
              <a:t>Intended Learning Outcomes (SMART)</a:t>
            </a:r>
          </a:p>
          <a:p>
            <a:r>
              <a:rPr lang="en-US" sz="2000">
                <a:solidFill>
                  <a:srgbClr val="C00000"/>
                </a:solidFill>
              </a:rPr>
              <a:t>Engaging Learning and Teaching Activities</a:t>
            </a:r>
            <a:endParaRPr lang="en-US" sz="2000">
              <a:solidFill>
                <a:srgbClr val="C00000"/>
              </a:solidFill>
              <a:ea typeface="Calibri"/>
              <a:cs typeface="Calibri"/>
            </a:endParaRPr>
          </a:p>
          <a:p>
            <a:r>
              <a:rPr lang="en-US" sz="2000"/>
              <a:t>Assessment that matches objectives</a:t>
            </a:r>
            <a:endParaRPr lang="en-US" sz="2000">
              <a:ea typeface="Calibri"/>
              <a:cs typeface="Calibri"/>
            </a:endParaRPr>
          </a:p>
        </p:txBody>
      </p:sp>
      <p:sp>
        <p:nvSpPr>
          <p:cNvPr id="18" name="Rectangle 17">
            <a:extLst>
              <a:ext uri="{FF2B5EF4-FFF2-40B4-BE49-F238E27FC236}">
                <a16:creationId xmlns:a16="http://schemas.microsoft.com/office/drawing/2014/main" id="{87FEBEDD-5389-1F16-31D5-499CF82A2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861348-3164-F843-8169-20230097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4329B87-99A0-4451-ED9B-9754B7A891BA}"/>
              </a:ext>
            </a:extLst>
          </p:cNvPr>
          <p:cNvSpPr/>
          <p:nvPr/>
        </p:nvSpPr>
        <p:spPr>
          <a:xfrm>
            <a:off x="7833643" y="2133600"/>
            <a:ext cx="1883638" cy="1182489"/>
          </a:xfrm>
          <a:custGeom>
            <a:avLst/>
            <a:gdLst>
              <a:gd name="connsiteX0" fmla="*/ 192757 w 1883638"/>
              <a:gd name="connsiteY0" fmla="*/ 88900 h 1182489"/>
              <a:gd name="connsiteX1" fmla="*/ 2257 w 1883638"/>
              <a:gd name="connsiteY1" fmla="*/ 660400 h 1182489"/>
              <a:gd name="connsiteX2" fmla="*/ 307057 w 1883638"/>
              <a:gd name="connsiteY2" fmla="*/ 1079500 h 1182489"/>
              <a:gd name="connsiteX3" fmla="*/ 1348457 w 1883638"/>
              <a:gd name="connsiteY3" fmla="*/ 1168400 h 1182489"/>
              <a:gd name="connsiteX4" fmla="*/ 1881857 w 1883638"/>
              <a:gd name="connsiteY4" fmla="*/ 850900 h 1182489"/>
              <a:gd name="connsiteX5" fmla="*/ 1475457 w 1883638"/>
              <a:gd name="connsiteY5" fmla="*/ 177800 h 1182489"/>
              <a:gd name="connsiteX6" fmla="*/ 332457 w 1883638"/>
              <a:gd name="connsiteY6" fmla="*/ 0 h 11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638" h="1182489">
                <a:moveTo>
                  <a:pt x="192757" y="88900"/>
                </a:moveTo>
                <a:cubicBezTo>
                  <a:pt x="87982" y="292100"/>
                  <a:pt x="-16793" y="495300"/>
                  <a:pt x="2257" y="660400"/>
                </a:cubicBezTo>
                <a:cubicBezTo>
                  <a:pt x="21307" y="825500"/>
                  <a:pt x="82690" y="994833"/>
                  <a:pt x="307057" y="1079500"/>
                </a:cubicBezTo>
                <a:cubicBezTo>
                  <a:pt x="531424" y="1164167"/>
                  <a:pt x="1085990" y="1206500"/>
                  <a:pt x="1348457" y="1168400"/>
                </a:cubicBezTo>
                <a:cubicBezTo>
                  <a:pt x="1610924" y="1130300"/>
                  <a:pt x="1860690" y="1016000"/>
                  <a:pt x="1881857" y="850900"/>
                </a:cubicBezTo>
                <a:cubicBezTo>
                  <a:pt x="1903024" y="685800"/>
                  <a:pt x="1733690" y="319617"/>
                  <a:pt x="1475457" y="177800"/>
                </a:cubicBezTo>
                <a:cubicBezTo>
                  <a:pt x="1217224" y="35983"/>
                  <a:pt x="548357" y="38100"/>
                  <a:pt x="332457" y="0"/>
                </a:cubicBezTo>
              </a:path>
            </a:pathLst>
          </a:custGeom>
          <a:ln w="76200">
            <a:solidFill>
              <a:srgbClr val="FF00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nl-NL"/>
          </a:p>
        </p:txBody>
      </p:sp>
      <p:pic>
        <p:nvPicPr>
          <p:cNvPr id="6" name="Picture 5" descr="Constructive Alignment PowerPoint and Google Slides Template - PPT Slides">
            <a:extLst>
              <a:ext uri="{FF2B5EF4-FFF2-40B4-BE49-F238E27FC236}">
                <a16:creationId xmlns:a16="http://schemas.microsoft.com/office/drawing/2014/main" id="{A37A9E36-0065-6EA8-891E-03E281ED096F}"/>
              </a:ext>
            </a:extLst>
          </p:cNvPr>
          <p:cNvPicPr>
            <a:picLocks noChangeAspect="1"/>
          </p:cNvPicPr>
          <p:nvPr/>
        </p:nvPicPr>
        <p:blipFill>
          <a:blip r:embed="rId2"/>
          <a:srcRect l="17782" t="13437" r="16735" b="12873"/>
          <a:stretch>
            <a:fillRect/>
          </a:stretch>
        </p:blipFill>
        <p:spPr>
          <a:xfrm>
            <a:off x="6024779" y="1235405"/>
            <a:ext cx="5501371" cy="4691629"/>
          </a:xfrm>
          <a:prstGeom prst="rect">
            <a:avLst/>
          </a:prstGeom>
        </p:spPr>
      </p:pic>
      <p:sp>
        <p:nvSpPr>
          <p:cNvPr id="11" name="Arrow: Right 10">
            <a:extLst>
              <a:ext uri="{FF2B5EF4-FFF2-40B4-BE49-F238E27FC236}">
                <a16:creationId xmlns:a16="http://schemas.microsoft.com/office/drawing/2014/main" id="{E18DD83A-906D-C63C-F748-007C60E87D8B}"/>
              </a:ext>
            </a:extLst>
          </p:cNvPr>
          <p:cNvSpPr/>
          <p:nvPr/>
        </p:nvSpPr>
        <p:spPr>
          <a:xfrm rot="2040000">
            <a:off x="5456620" y="3888828"/>
            <a:ext cx="1138620" cy="858344"/>
          </a:xfrm>
          <a:prstGeom prst="rightArrow">
            <a:avLst/>
          </a:prstGeom>
          <a:solidFill>
            <a:srgbClr val="EEBC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22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BD0E2-B74D-F344-5562-6E707BCD07AD}"/>
              </a:ext>
            </a:extLst>
          </p:cNvPr>
          <p:cNvSpPr>
            <a:spLocks noGrp="1"/>
          </p:cNvSpPr>
          <p:nvPr>
            <p:ph type="title"/>
          </p:nvPr>
        </p:nvSpPr>
        <p:spPr>
          <a:xfrm>
            <a:off x="1108679" y="1106351"/>
            <a:ext cx="9979814" cy="1618489"/>
          </a:xfrm>
        </p:spPr>
        <p:txBody>
          <a:bodyPr anchor="ctr">
            <a:normAutofit fontScale="90000"/>
          </a:bodyPr>
          <a:lstStyle/>
          <a:p>
            <a:r>
              <a:rPr lang="en-US" sz="7200"/>
              <a:t>Relevant Learning Theories in STEM Education</a:t>
            </a:r>
          </a:p>
        </p:txBody>
      </p:sp>
      <p:sp>
        <p:nvSpPr>
          <p:cNvPr id="3" name="Content Placeholder 2">
            <a:extLst>
              <a:ext uri="{FF2B5EF4-FFF2-40B4-BE49-F238E27FC236}">
                <a16:creationId xmlns:a16="http://schemas.microsoft.com/office/drawing/2014/main" id="{75E46CA6-251B-E612-DD18-889446FE6A53}"/>
              </a:ext>
            </a:extLst>
          </p:cNvPr>
          <p:cNvSpPr>
            <a:spLocks noGrp="1"/>
          </p:cNvSpPr>
          <p:nvPr>
            <p:ph idx="1"/>
          </p:nvPr>
        </p:nvSpPr>
        <p:spPr>
          <a:xfrm>
            <a:off x="1285240" y="2969469"/>
            <a:ext cx="8074815" cy="2800395"/>
          </a:xfrm>
        </p:spPr>
        <p:txBody>
          <a:bodyPr anchor="t">
            <a:normAutofit/>
          </a:bodyPr>
          <a:lstStyle/>
          <a:p>
            <a:endParaRPr lang="en-US" sz="2400"/>
          </a:p>
          <a:p>
            <a:r>
              <a:rPr lang="en-US" sz="2400" b="1">
                <a:solidFill>
                  <a:srgbClr val="FF0000"/>
                </a:solidFill>
              </a:rPr>
              <a:t>Constructivism</a:t>
            </a:r>
            <a:r>
              <a:rPr lang="en-US" sz="2400">
                <a:solidFill>
                  <a:srgbClr val="FF0000"/>
                </a:solidFill>
              </a:rPr>
              <a:t>:</a:t>
            </a:r>
            <a:r>
              <a:rPr lang="en-US" sz="2400"/>
              <a:t> learning is an </a:t>
            </a:r>
            <a:r>
              <a:rPr lang="en-US" sz="2400" b="1"/>
              <a:t>active</a:t>
            </a:r>
            <a:r>
              <a:rPr lang="en-US" sz="2400"/>
              <a:t>, constructive process where learners build new knowledge upon the foundation of </a:t>
            </a:r>
            <a:r>
              <a:rPr lang="en-US" sz="2400" b="1"/>
              <a:t>previous understandings</a:t>
            </a:r>
          </a:p>
          <a:p>
            <a:r>
              <a:rPr lang="en-US" sz="2400" b="1">
                <a:solidFill>
                  <a:srgbClr val="FF0000"/>
                </a:solidFill>
              </a:rPr>
              <a:t>Constructionism</a:t>
            </a:r>
            <a:r>
              <a:rPr lang="en-US" sz="2400">
                <a:solidFill>
                  <a:srgbClr val="FF0000"/>
                </a:solidFill>
              </a:rPr>
              <a:t>: </a:t>
            </a:r>
            <a:r>
              <a:rPr lang="en-US" sz="2400"/>
              <a:t>people learn best through making </a:t>
            </a:r>
            <a:r>
              <a:rPr lang="en-US" sz="2400" b="1"/>
              <a:t>concrete</a:t>
            </a:r>
            <a:r>
              <a:rPr lang="en-US" sz="2400"/>
              <a:t>/</a:t>
            </a:r>
            <a:r>
              <a:rPr lang="en-US" sz="2400" b="1"/>
              <a:t>tangible</a:t>
            </a:r>
            <a:r>
              <a:rPr lang="en-US" sz="2400"/>
              <a:t>/personally </a:t>
            </a:r>
            <a:r>
              <a:rPr lang="en-US" sz="2400" b="1"/>
              <a:t>meaningful</a:t>
            </a:r>
            <a:r>
              <a:rPr lang="en-US" sz="2400"/>
              <a:t> projects and </a:t>
            </a:r>
            <a:r>
              <a:rPr lang="en-US" sz="2400" b="1"/>
              <a:t>reflecting</a:t>
            </a:r>
            <a:r>
              <a:rPr lang="en-US" sz="2400"/>
              <a:t> on their experiences </a:t>
            </a:r>
          </a:p>
        </p:txBody>
      </p:sp>
    </p:spTree>
    <p:extLst>
      <p:ext uri="{BB962C8B-B14F-4D97-AF65-F5344CB8AC3E}">
        <p14:creationId xmlns:p14="http://schemas.microsoft.com/office/powerpoint/2010/main" val="138347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1" name="Rectangle 2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021CFA-5731-A2D3-F1BD-06B1F263A3B7}"/>
              </a:ext>
            </a:extLst>
          </p:cNvPr>
          <p:cNvSpPr>
            <a:spLocks noGrp="1"/>
          </p:cNvSpPr>
          <p:nvPr>
            <p:ph type="title"/>
          </p:nvPr>
        </p:nvSpPr>
        <p:spPr>
          <a:xfrm>
            <a:off x="1292256" y="792031"/>
            <a:ext cx="9849751" cy="1349671"/>
          </a:xfrm>
        </p:spPr>
        <p:txBody>
          <a:bodyPr anchor="b">
            <a:normAutofit/>
          </a:bodyPr>
          <a:lstStyle/>
          <a:p>
            <a:r>
              <a:rPr lang="en-US" sz="4200" dirty="0"/>
              <a:t>Activity </a:t>
            </a:r>
            <a:endParaRPr lang="en-US" sz="4200" dirty="0">
              <a:ea typeface="Calibri Light"/>
              <a:cs typeface="Calibri Light"/>
            </a:endParaRPr>
          </a:p>
        </p:txBody>
      </p:sp>
      <p:sp>
        <p:nvSpPr>
          <p:cNvPr id="3" name="Content Placeholder 2">
            <a:extLst>
              <a:ext uri="{FF2B5EF4-FFF2-40B4-BE49-F238E27FC236}">
                <a16:creationId xmlns:a16="http://schemas.microsoft.com/office/drawing/2014/main" id="{2EB7429F-0E58-EA5E-B03E-87CBE13FAC7C}"/>
              </a:ext>
            </a:extLst>
          </p:cNvPr>
          <p:cNvSpPr>
            <a:spLocks noGrp="1"/>
          </p:cNvSpPr>
          <p:nvPr>
            <p:ph idx="1"/>
          </p:nvPr>
        </p:nvSpPr>
        <p:spPr>
          <a:xfrm>
            <a:off x="1289304" y="2902913"/>
            <a:ext cx="9849751" cy="3032168"/>
          </a:xfrm>
        </p:spPr>
        <p:txBody>
          <a:bodyPr anchor="ctr">
            <a:normAutofit/>
          </a:bodyPr>
          <a:lstStyle/>
          <a:p>
            <a:pPr marL="0" indent="0">
              <a:buNone/>
            </a:pPr>
            <a:r>
              <a:rPr lang="en-US" sz="2000" b="1"/>
              <a:t>Divide into groups and discuss the following approaches:</a:t>
            </a:r>
          </a:p>
          <a:p>
            <a:pPr marL="514350" indent="-514350">
              <a:buFont typeface="+mj-lt"/>
              <a:buAutoNum type="arabicPeriod"/>
            </a:pPr>
            <a:r>
              <a:rPr lang="en-US" sz="2000"/>
              <a:t>Instruction designers should not be allowed from using generative AI in their education design</a:t>
            </a:r>
            <a:endParaRPr lang="en-US" sz="2000">
              <a:ea typeface="Calibri"/>
              <a:cs typeface="Calibri"/>
            </a:endParaRPr>
          </a:p>
          <a:p>
            <a:pPr marL="514350" indent="-514350">
              <a:buFont typeface="+mj-lt"/>
              <a:buAutoNum type="arabicPeriod"/>
            </a:pPr>
            <a:r>
              <a:rPr lang="en-US" sz="2000"/>
              <a:t>Instruction designers should be allowed to use generative AI for specific purposes, but not everything</a:t>
            </a:r>
            <a:endParaRPr lang="en-US" sz="2000">
              <a:ea typeface="Calibri"/>
              <a:cs typeface="Calibri"/>
            </a:endParaRPr>
          </a:p>
          <a:p>
            <a:pPr marL="514350" indent="-514350">
              <a:buFont typeface="+mj-lt"/>
              <a:buAutoNum type="arabicPeriod"/>
            </a:pPr>
            <a:r>
              <a:rPr lang="en-US" sz="2000"/>
              <a:t>Instruction designers should be allowed to use generative AI as they choose, as long as they disclose when they use it and take responsibility for the content it creates, including verifying all information. </a:t>
            </a:r>
            <a:endParaRPr lang="en-US" sz="2000">
              <a:ea typeface="Calibri"/>
              <a:cs typeface="Calibri"/>
            </a:endParaRPr>
          </a:p>
          <a:p>
            <a:pPr marL="514350" indent="-514350">
              <a:buFont typeface="+mj-lt"/>
              <a:buAutoNum type="arabicPeriod"/>
            </a:pPr>
            <a:endParaRPr lang="en-US" sz="2000"/>
          </a:p>
          <a:p>
            <a:endParaRPr lang="en-US" sz="2000"/>
          </a:p>
          <a:p>
            <a:endParaRPr lang="en-US" sz="2000"/>
          </a:p>
        </p:txBody>
      </p:sp>
    </p:spTree>
    <p:extLst>
      <p:ext uri="{BB962C8B-B14F-4D97-AF65-F5344CB8AC3E}">
        <p14:creationId xmlns:p14="http://schemas.microsoft.com/office/powerpoint/2010/main" val="2472937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1CCFA-4202-119A-958D-FEB374EF121E}"/>
              </a:ext>
            </a:extLst>
          </p:cNvPr>
          <p:cNvSpPr>
            <a:spLocks noGrp="1"/>
          </p:cNvSpPr>
          <p:nvPr>
            <p:ph type="title"/>
          </p:nvPr>
        </p:nvSpPr>
        <p:spPr>
          <a:xfrm>
            <a:off x="648929" y="557190"/>
            <a:ext cx="5181510" cy="1671569"/>
          </a:xfrm>
        </p:spPr>
        <p:txBody>
          <a:bodyPr>
            <a:normAutofit/>
          </a:bodyPr>
          <a:lstStyle/>
          <a:p>
            <a:r>
              <a:rPr lang="en-US" sz="4000"/>
              <a:t>Key concepts to include in prompts:</a:t>
            </a:r>
            <a:endParaRPr lang="en-US" sz="4000">
              <a:ea typeface="Calibri Light"/>
              <a:cs typeface="Calibri Light"/>
            </a:endParaRPr>
          </a:p>
        </p:txBody>
      </p:sp>
      <p:sp>
        <p:nvSpPr>
          <p:cNvPr id="3" name="Content Placeholder 2">
            <a:extLst>
              <a:ext uri="{FF2B5EF4-FFF2-40B4-BE49-F238E27FC236}">
                <a16:creationId xmlns:a16="http://schemas.microsoft.com/office/drawing/2014/main" id="{D2A56C32-ABC9-8BAF-840E-CEE6948956A8}"/>
              </a:ext>
            </a:extLst>
          </p:cNvPr>
          <p:cNvSpPr>
            <a:spLocks noGrp="1"/>
          </p:cNvSpPr>
          <p:nvPr>
            <p:ph idx="1"/>
          </p:nvPr>
        </p:nvSpPr>
        <p:spPr>
          <a:xfrm>
            <a:off x="648930" y="2406650"/>
            <a:ext cx="5181508" cy="3722438"/>
          </a:xfrm>
        </p:spPr>
        <p:txBody>
          <a:bodyPr vert="horz" lIns="91440" tIns="45720" rIns="91440" bIns="45720" rtlCol="0" anchor="t">
            <a:normAutofit/>
          </a:bodyPr>
          <a:lstStyle/>
          <a:p>
            <a:r>
              <a:rPr lang="en-US" sz="2000"/>
              <a:t>Learning by doings, hands-on</a:t>
            </a:r>
          </a:p>
          <a:p>
            <a:r>
              <a:rPr lang="en-US" sz="2000"/>
              <a:t>Technology</a:t>
            </a:r>
            <a:endParaRPr lang="en-US" sz="2000">
              <a:ea typeface="Calibri"/>
              <a:cs typeface="Calibri"/>
            </a:endParaRPr>
          </a:p>
          <a:p>
            <a:r>
              <a:rPr lang="en-US" sz="2000"/>
              <a:t>Personalization</a:t>
            </a:r>
            <a:endParaRPr lang="en-US" sz="2000">
              <a:ea typeface="Calibri"/>
              <a:cs typeface="Calibri"/>
            </a:endParaRPr>
          </a:p>
          <a:p>
            <a:r>
              <a:rPr lang="en-US" sz="2000"/>
              <a:t>Problem-solving</a:t>
            </a:r>
            <a:endParaRPr lang="en-US" sz="2000">
              <a:ea typeface="Calibri"/>
              <a:cs typeface="Calibri"/>
            </a:endParaRPr>
          </a:p>
          <a:p>
            <a:r>
              <a:rPr lang="en-US" sz="2000"/>
              <a:t>Interdisciplinary/real-world applications</a:t>
            </a:r>
            <a:endParaRPr lang="en-US" sz="2000">
              <a:ea typeface="Calibri"/>
              <a:cs typeface="Calibri"/>
            </a:endParaRPr>
          </a:p>
          <a:p>
            <a:r>
              <a:rPr lang="en-US" sz="2000"/>
              <a:t>Creativity</a:t>
            </a:r>
            <a:endParaRPr lang="en-US" sz="2000">
              <a:ea typeface="Calibri"/>
              <a:cs typeface="Calibri"/>
            </a:endParaRPr>
          </a:p>
          <a:p>
            <a:r>
              <a:rPr lang="en-US" sz="2000"/>
              <a:t>Interactions</a:t>
            </a:r>
            <a:endParaRPr lang="en-US" sz="2000">
              <a:ea typeface="Calibri"/>
              <a:cs typeface="Calibri"/>
            </a:endParaRPr>
          </a:p>
          <a:p>
            <a:r>
              <a:rPr lang="en-US" sz="2000"/>
              <a:t>Social aspects</a:t>
            </a:r>
          </a:p>
          <a:p>
            <a:r>
              <a:rPr lang="en-US" sz="2000"/>
              <a:t>Relevant and personally meaningful</a:t>
            </a:r>
            <a:endParaRPr lang="nl-NL" sz="2000"/>
          </a:p>
        </p:txBody>
      </p:sp>
      <p:pic>
        <p:nvPicPr>
          <p:cNvPr id="5" name="Picture 4" descr="Light bulb on yellow background with sketched light beams and cord">
            <a:extLst>
              <a:ext uri="{FF2B5EF4-FFF2-40B4-BE49-F238E27FC236}">
                <a16:creationId xmlns:a16="http://schemas.microsoft.com/office/drawing/2014/main" id="{F7BAF609-41CB-70F5-0003-8DE0B27B3003}"/>
              </a:ext>
            </a:extLst>
          </p:cNvPr>
          <p:cNvPicPr>
            <a:picLocks noChangeAspect="1"/>
          </p:cNvPicPr>
          <p:nvPr/>
        </p:nvPicPr>
        <p:blipFill rotWithShape="1">
          <a:blip r:embed="rId3"/>
          <a:srcRect l="45510" r="659"/>
          <a:stretch/>
        </p:blipFill>
        <p:spPr>
          <a:xfrm>
            <a:off x="6189155" y="10"/>
            <a:ext cx="6002844" cy="6857990"/>
          </a:xfrm>
          <a:prstGeom prst="rect">
            <a:avLst/>
          </a:prstGeom>
          <a:effectLst/>
        </p:spPr>
      </p:pic>
    </p:spTree>
    <p:extLst>
      <p:ext uri="{BB962C8B-B14F-4D97-AF65-F5344CB8AC3E}">
        <p14:creationId xmlns:p14="http://schemas.microsoft.com/office/powerpoint/2010/main" val="1376454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61FFD0-E49B-905C-C48E-5587604D331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20C4FD-3E5A-6D58-9EB2-2B6500B98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FB97B33-EAE0-4345-2979-AEB6770B6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111FE83C-262A-FA00-3D2F-88DA2133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8F6B50-72AC-6F38-E938-91B492442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14123138-73A7-A59E-F404-BFD6A8A54F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587FA139-68B2-E361-BAA7-3256D1AAE4FB}"/>
              </a:ext>
            </a:extLst>
          </p:cNvPr>
          <p:cNvSpPr txBox="1">
            <a:spLocks/>
          </p:cNvSpPr>
          <p:nvPr/>
        </p:nvSpPr>
        <p:spPr>
          <a:xfrm>
            <a:off x="1158891" y="1644839"/>
            <a:ext cx="3146149" cy="337960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a:ea typeface="Calibri Light"/>
                <a:cs typeface="Calibri Light"/>
              </a:rPr>
              <a:t>When including AI use in learning activities, design should consider:</a:t>
            </a:r>
          </a:p>
        </p:txBody>
      </p:sp>
      <p:sp>
        <p:nvSpPr>
          <p:cNvPr id="40" name="Content Placeholder 2">
            <a:extLst>
              <a:ext uri="{FF2B5EF4-FFF2-40B4-BE49-F238E27FC236}">
                <a16:creationId xmlns:a16="http://schemas.microsoft.com/office/drawing/2014/main" id="{1B86326B-9C61-CBAA-19C9-06C2D9FD65AE}"/>
              </a:ext>
            </a:extLst>
          </p:cNvPr>
          <p:cNvSpPr txBox="1">
            <a:spLocks/>
          </p:cNvSpPr>
          <p:nvPr/>
        </p:nvSpPr>
        <p:spPr>
          <a:xfrm>
            <a:off x="4994048" y="996399"/>
            <a:ext cx="6398400" cy="467053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Raising student awareness about policies, ethics and biases</a:t>
            </a:r>
            <a:endParaRPr lang="en-US" sz="2000" dirty="0">
              <a:ea typeface="Calibri"/>
              <a:cs typeface="Calibri"/>
            </a:endParaRPr>
          </a:p>
          <a:p>
            <a:r>
              <a:rPr lang="en-US" sz="2000" dirty="0"/>
              <a:t>Providing guidance on validating model-generated information</a:t>
            </a:r>
            <a:endParaRPr lang="en-US" sz="2000" dirty="0">
              <a:ea typeface="Calibri" panose="020F0502020204030204"/>
              <a:cs typeface="Calibri" panose="020F0502020204030204"/>
            </a:endParaRPr>
          </a:p>
          <a:p>
            <a:r>
              <a:rPr lang="en-US" sz="2000" dirty="0"/>
              <a:t>Requiring students to show where and how they used AI tools</a:t>
            </a:r>
            <a:endParaRPr lang="en-US" sz="2000" dirty="0">
              <a:ea typeface="Calibri"/>
              <a:cs typeface="Calibri"/>
            </a:endParaRPr>
          </a:p>
          <a:p>
            <a:r>
              <a:rPr lang="en-US" sz="2000" dirty="0"/>
              <a:t>Letting students use AI but not removing themselves from the thinking process </a:t>
            </a:r>
            <a:endParaRPr lang="en-US" sz="2000" dirty="0">
              <a:ea typeface="Calibri"/>
              <a:cs typeface="Calibri"/>
            </a:endParaRPr>
          </a:p>
          <a:p>
            <a:r>
              <a:rPr lang="en-US" sz="2000" dirty="0"/>
              <a:t>Encouraging having novel arguments or building on existing ones</a:t>
            </a:r>
            <a:endParaRPr lang="en-US" sz="2000" dirty="0">
              <a:ea typeface="Calibri"/>
              <a:cs typeface="Calibri"/>
            </a:endParaRPr>
          </a:p>
          <a:p>
            <a:r>
              <a:rPr lang="en-US" sz="2000"/>
              <a:t>Making the activity meaningful beyond AI usage</a:t>
            </a:r>
            <a:endParaRPr lang="en-US" sz="2000">
              <a:ea typeface="Calibri"/>
              <a:cs typeface="Calibri"/>
            </a:endParaRPr>
          </a:p>
          <a:p>
            <a:r>
              <a:rPr lang="en-US" sz="2000" dirty="0">
                <a:ea typeface="Calibri"/>
                <a:cs typeface="Calibri"/>
              </a:rPr>
              <a:t>Ensuring equal availability of AI tools</a:t>
            </a:r>
            <a:endParaRPr lang="en-US" dirty="0"/>
          </a:p>
          <a:p>
            <a:pPr marL="0" indent="0">
              <a:buNone/>
            </a:pPr>
            <a:endParaRPr lang="en-US" sz="2200">
              <a:ea typeface="Calibri"/>
              <a:cs typeface="Calibri"/>
            </a:endParaRPr>
          </a:p>
        </p:txBody>
      </p:sp>
      <p:sp>
        <p:nvSpPr>
          <p:cNvPr id="42" name="TextBox 41">
            <a:extLst>
              <a:ext uri="{FF2B5EF4-FFF2-40B4-BE49-F238E27FC236}">
                <a16:creationId xmlns:a16="http://schemas.microsoft.com/office/drawing/2014/main" id="{5EBA4F18-7046-F159-83A0-A7ECB6751BED}"/>
              </a:ext>
            </a:extLst>
          </p:cNvPr>
          <p:cNvSpPr txBox="1"/>
          <p:nvPr/>
        </p:nvSpPr>
        <p:spPr>
          <a:xfrm>
            <a:off x="5711735" y="5361392"/>
            <a:ext cx="4959927" cy="707886"/>
          </a:xfrm>
          <a:prstGeom prst="rect">
            <a:avLst/>
          </a:prstGeom>
          <a:solidFill>
            <a:srgbClr val="FFC0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https://students.uu.nl/en/gsls/practical-information/generative-ai-guidelines</a:t>
            </a:r>
            <a:endParaRPr lang="en-US">
              <a:ea typeface="Calibri" panose="020F0502020204030204"/>
              <a:cs typeface="Calibri" panose="020F0502020204030204"/>
            </a:endParaRPr>
          </a:p>
        </p:txBody>
      </p:sp>
    </p:spTree>
    <p:extLst>
      <p:ext uri="{BB962C8B-B14F-4D97-AF65-F5344CB8AC3E}">
        <p14:creationId xmlns:p14="http://schemas.microsoft.com/office/powerpoint/2010/main" val="422783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1B332-E942-D3CE-22F6-197664A4739F}"/>
              </a:ext>
            </a:extLst>
          </p:cNvPr>
          <p:cNvSpPr>
            <a:spLocks noGrp="1"/>
          </p:cNvSpPr>
          <p:nvPr>
            <p:ph type="title"/>
          </p:nvPr>
        </p:nvSpPr>
        <p:spPr>
          <a:xfrm>
            <a:off x="954263" y="1186853"/>
            <a:ext cx="3387545" cy="4480726"/>
          </a:xfrm>
        </p:spPr>
        <p:txBody>
          <a:bodyPr>
            <a:normAutofit/>
          </a:bodyPr>
          <a:lstStyle/>
          <a:p>
            <a:pPr algn="r"/>
            <a:r>
              <a:rPr lang="en-US" sz="5600"/>
              <a:t>Aim of this session</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920ABB-277B-D99C-5F0F-E6CEAC17872D}"/>
              </a:ext>
            </a:extLst>
          </p:cNvPr>
          <p:cNvSpPr>
            <a:spLocks noGrp="1"/>
          </p:cNvSpPr>
          <p:nvPr>
            <p:ph idx="1"/>
          </p:nvPr>
        </p:nvSpPr>
        <p:spPr>
          <a:xfrm>
            <a:off x="5138927" y="1338729"/>
            <a:ext cx="5824727" cy="4180542"/>
          </a:xfrm>
        </p:spPr>
        <p:txBody>
          <a:bodyPr anchor="ctr">
            <a:normAutofit/>
          </a:bodyPr>
          <a:lstStyle/>
          <a:p>
            <a:pPr marL="0" indent="0">
              <a:buNone/>
            </a:pPr>
            <a:r>
              <a:rPr lang="en-US" sz="2000" b="1" dirty="0"/>
              <a:t>Workshop participants will be able to:</a:t>
            </a:r>
            <a:endParaRPr lang="en-US" sz="2000" dirty="0"/>
          </a:p>
          <a:p>
            <a:pPr marL="0" indent="0">
              <a:buNone/>
            </a:pPr>
            <a:endParaRPr lang="en-US" sz="2000" dirty="0"/>
          </a:p>
          <a:p>
            <a:pPr>
              <a:buFont typeface="Calibri,Sans-Serif"/>
              <a:buChar char="-"/>
            </a:pPr>
            <a:r>
              <a:rPr lang="en-US" sz="2000" dirty="0"/>
              <a:t>Responsibly use generative AI tools to design didactically sound and meaningful learning experiences within their courses or lectures.</a:t>
            </a:r>
            <a:endParaRPr lang="en-US" sz="2000" dirty="0">
              <a:ea typeface="Calibri"/>
              <a:cs typeface="Calibri"/>
            </a:endParaRPr>
          </a:p>
          <a:p>
            <a:pPr>
              <a:buFont typeface="Calibri,Sans-Serif"/>
              <a:buChar char="-"/>
            </a:pPr>
            <a:r>
              <a:rPr lang="en-US" sz="2000" dirty="0"/>
              <a:t>Integrate AI within learning activities.</a:t>
            </a:r>
            <a:endParaRPr lang="en-US" dirty="0"/>
          </a:p>
        </p:txBody>
      </p:sp>
    </p:spTree>
    <p:extLst>
      <p:ext uri="{BB962C8B-B14F-4D97-AF65-F5344CB8AC3E}">
        <p14:creationId xmlns:p14="http://schemas.microsoft.com/office/powerpoint/2010/main" val="242507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ea typeface="Calibri"/>
              <a:cs typeface="Calibri"/>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9E5EB-7785-0814-15DA-753F29DCDD30}"/>
              </a:ext>
            </a:extLst>
          </p:cNvPr>
          <p:cNvSpPr>
            <a:spLocks noGrp="1"/>
          </p:cNvSpPr>
          <p:nvPr>
            <p:ph type="title"/>
          </p:nvPr>
        </p:nvSpPr>
        <p:spPr>
          <a:xfrm>
            <a:off x="1387460" y="1050595"/>
            <a:ext cx="8074815" cy="1618489"/>
          </a:xfrm>
        </p:spPr>
        <p:txBody>
          <a:bodyPr anchor="ctr">
            <a:normAutofit/>
          </a:bodyPr>
          <a:lstStyle/>
          <a:p>
            <a:r>
              <a:rPr lang="en-US" sz="7200"/>
              <a:t>Activity</a:t>
            </a:r>
            <a:endParaRPr lang="nl-NL" sz="7200"/>
          </a:p>
        </p:txBody>
      </p:sp>
      <p:sp>
        <p:nvSpPr>
          <p:cNvPr id="3" name="Content Placeholder 2">
            <a:extLst>
              <a:ext uri="{FF2B5EF4-FFF2-40B4-BE49-F238E27FC236}">
                <a16:creationId xmlns:a16="http://schemas.microsoft.com/office/drawing/2014/main" id="{E302D05A-5B70-471E-7B55-85E751DB495D}"/>
              </a:ext>
            </a:extLst>
          </p:cNvPr>
          <p:cNvSpPr>
            <a:spLocks noGrp="1"/>
          </p:cNvSpPr>
          <p:nvPr>
            <p:ph idx="1"/>
          </p:nvPr>
        </p:nvSpPr>
        <p:spPr>
          <a:xfrm>
            <a:off x="1378167" y="2672103"/>
            <a:ext cx="8102693" cy="3134931"/>
          </a:xfrm>
        </p:spPr>
        <p:txBody>
          <a:bodyPr anchor="t">
            <a:normAutofit/>
          </a:bodyPr>
          <a:lstStyle/>
          <a:p>
            <a:r>
              <a:rPr lang="en-US" sz="2400"/>
              <a:t>Break into small groups and give feedback for refining a learning activity for a course that you've taught (or would like to teach). Do it at first without AI and then ask a LLM to do it for you.</a:t>
            </a:r>
            <a:endParaRPr lang="en-US" sz="2400">
              <a:ea typeface="Calibri"/>
              <a:cs typeface="Calibri"/>
            </a:endParaRPr>
          </a:p>
          <a:p>
            <a:r>
              <a:rPr lang="en-US" sz="2400"/>
              <a:t>Keep in mind the principle of Constructive Alignment when reviewing your learning activity</a:t>
            </a:r>
            <a:endParaRPr lang="en-US" sz="2400">
              <a:ea typeface="Calibri" panose="020F0502020204030204"/>
              <a:cs typeface="Calibri" panose="020F0502020204030204"/>
            </a:endParaRPr>
          </a:p>
          <a:p>
            <a:r>
              <a:rPr lang="en-US" sz="2400">
                <a:ea typeface="Calibri" panose="020F0502020204030204"/>
                <a:cs typeface="Calibri" panose="020F0502020204030204"/>
              </a:rPr>
              <a:t>Compare the two types of feedback: which aspects of the human and AI's feedback did you find most useful?</a:t>
            </a:r>
          </a:p>
          <a:p>
            <a:pPr marL="0" indent="0">
              <a:buNone/>
            </a:pP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408800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84AA71-9957-EC93-B714-6C34F885894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C84ECF-7004-BF71-7023-1993B92571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E87F3-F989-1218-67FD-50FD005C61D9}"/>
              </a:ext>
            </a:extLst>
          </p:cNvPr>
          <p:cNvSpPr>
            <a:spLocks noGrp="1"/>
          </p:cNvSpPr>
          <p:nvPr>
            <p:ph type="title"/>
          </p:nvPr>
        </p:nvSpPr>
        <p:spPr>
          <a:xfrm>
            <a:off x="589560" y="856180"/>
            <a:ext cx="4560584" cy="1128068"/>
          </a:xfrm>
        </p:spPr>
        <p:txBody>
          <a:bodyPr anchor="ctr">
            <a:normAutofit/>
          </a:bodyPr>
          <a:lstStyle/>
          <a:p>
            <a:r>
              <a:rPr lang="en-US" sz="3700"/>
              <a:t>Constructive Alignment</a:t>
            </a:r>
          </a:p>
        </p:txBody>
      </p:sp>
      <p:grpSp>
        <p:nvGrpSpPr>
          <p:cNvPr id="12" name="Group 11">
            <a:extLst>
              <a:ext uri="{FF2B5EF4-FFF2-40B4-BE49-F238E27FC236}">
                <a16:creationId xmlns:a16="http://schemas.microsoft.com/office/drawing/2014/main" id="{831B0EA6-DB87-D54D-1B7A-DBC0DB341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983A938A-25FC-6358-42F0-F6EA678E6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78FF7E-1C83-3487-4EC1-5FD898AAE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4B9F43C4-0116-4FEF-3ADD-4B094889B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21D13E-D636-40F5-960C-7190D7C0E4AB}"/>
              </a:ext>
            </a:extLst>
          </p:cNvPr>
          <p:cNvSpPr>
            <a:spLocks noGrp="1"/>
          </p:cNvSpPr>
          <p:nvPr>
            <p:ph idx="1"/>
          </p:nvPr>
        </p:nvSpPr>
        <p:spPr>
          <a:xfrm>
            <a:off x="590719" y="2330505"/>
            <a:ext cx="4559425" cy="3979585"/>
          </a:xfrm>
        </p:spPr>
        <p:txBody>
          <a:bodyPr anchor="ctr">
            <a:normAutofit/>
          </a:bodyPr>
          <a:lstStyle/>
          <a:p>
            <a:r>
              <a:rPr lang="en-US" sz="2000"/>
              <a:t>Intended Learning Outcomes (SMART)</a:t>
            </a:r>
          </a:p>
          <a:p>
            <a:r>
              <a:rPr lang="en-US" sz="2000"/>
              <a:t>Engaging Learning and Teaching Activities</a:t>
            </a:r>
            <a:endParaRPr lang="en-US" sz="2000">
              <a:ea typeface="Calibri"/>
              <a:cs typeface="Calibri"/>
            </a:endParaRPr>
          </a:p>
          <a:p>
            <a:r>
              <a:rPr lang="en-US" sz="2000">
                <a:solidFill>
                  <a:srgbClr val="C00000"/>
                </a:solidFill>
              </a:rPr>
              <a:t>Assessment that matches objectives</a:t>
            </a:r>
            <a:endParaRPr lang="en-US" sz="2000">
              <a:solidFill>
                <a:srgbClr val="C00000"/>
              </a:solidFill>
              <a:ea typeface="Calibri"/>
              <a:cs typeface="Calibri"/>
            </a:endParaRPr>
          </a:p>
        </p:txBody>
      </p:sp>
      <p:sp>
        <p:nvSpPr>
          <p:cNvPr id="18" name="Rectangle 17">
            <a:extLst>
              <a:ext uri="{FF2B5EF4-FFF2-40B4-BE49-F238E27FC236}">
                <a16:creationId xmlns:a16="http://schemas.microsoft.com/office/drawing/2014/main" id="{7600F787-58C2-9F91-43C6-62A758C9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084564-A68F-B3D7-655D-149820E07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290CE5D-B597-7EEC-F09A-4B255D3873FF}"/>
              </a:ext>
            </a:extLst>
          </p:cNvPr>
          <p:cNvSpPr/>
          <p:nvPr/>
        </p:nvSpPr>
        <p:spPr>
          <a:xfrm>
            <a:off x="7833643" y="2133600"/>
            <a:ext cx="1883638" cy="1182489"/>
          </a:xfrm>
          <a:custGeom>
            <a:avLst/>
            <a:gdLst>
              <a:gd name="connsiteX0" fmla="*/ 192757 w 1883638"/>
              <a:gd name="connsiteY0" fmla="*/ 88900 h 1182489"/>
              <a:gd name="connsiteX1" fmla="*/ 2257 w 1883638"/>
              <a:gd name="connsiteY1" fmla="*/ 660400 h 1182489"/>
              <a:gd name="connsiteX2" fmla="*/ 307057 w 1883638"/>
              <a:gd name="connsiteY2" fmla="*/ 1079500 h 1182489"/>
              <a:gd name="connsiteX3" fmla="*/ 1348457 w 1883638"/>
              <a:gd name="connsiteY3" fmla="*/ 1168400 h 1182489"/>
              <a:gd name="connsiteX4" fmla="*/ 1881857 w 1883638"/>
              <a:gd name="connsiteY4" fmla="*/ 850900 h 1182489"/>
              <a:gd name="connsiteX5" fmla="*/ 1475457 w 1883638"/>
              <a:gd name="connsiteY5" fmla="*/ 177800 h 1182489"/>
              <a:gd name="connsiteX6" fmla="*/ 332457 w 1883638"/>
              <a:gd name="connsiteY6" fmla="*/ 0 h 118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638" h="1182489">
                <a:moveTo>
                  <a:pt x="192757" y="88900"/>
                </a:moveTo>
                <a:cubicBezTo>
                  <a:pt x="87982" y="292100"/>
                  <a:pt x="-16793" y="495300"/>
                  <a:pt x="2257" y="660400"/>
                </a:cubicBezTo>
                <a:cubicBezTo>
                  <a:pt x="21307" y="825500"/>
                  <a:pt x="82690" y="994833"/>
                  <a:pt x="307057" y="1079500"/>
                </a:cubicBezTo>
                <a:cubicBezTo>
                  <a:pt x="531424" y="1164167"/>
                  <a:pt x="1085990" y="1206500"/>
                  <a:pt x="1348457" y="1168400"/>
                </a:cubicBezTo>
                <a:cubicBezTo>
                  <a:pt x="1610924" y="1130300"/>
                  <a:pt x="1860690" y="1016000"/>
                  <a:pt x="1881857" y="850900"/>
                </a:cubicBezTo>
                <a:cubicBezTo>
                  <a:pt x="1903024" y="685800"/>
                  <a:pt x="1733690" y="319617"/>
                  <a:pt x="1475457" y="177800"/>
                </a:cubicBezTo>
                <a:cubicBezTo>
                  <a:pt x="1217224" y="35983"/>
                  <a:pt x="548357" y="38100"/>
                  <a:pt x="332457" y="0"/>
                </a:cubicBezTo>
              </a:path>
            </a:pathLst>
          </a:custGeom>
          <a:ln w="76200">
            <a:solidFill>
              <a:srgbClr val="FF000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nl-NL"/>
          </a:p>
        </p:txBody>
      </p:sp>
      <p:pic>
        <p:nvPicPr>
          <p:cNvPr id="6" name="Picture 5" descr="Constructive Alignment PowerPoint and Google Slides Template - PPT Slides">
            <a:extLst>
              <a:ext uri="{FF2B5EF4-FFF2-40B4-BE49-F238E27FC236}">
                <a16:creationId xmlns:a16="http://schemas.microsoft.com/office/drawing/2014/main" id="{28D02354-EF67-4AC2-716C-44A93410AC32}"/>
              </a:ext>
            </a:extLst>
          </p:cNvPr>
          <p:cNvPicPr>
            <a:picLocks noChangeAspect="1"/>
          </p:cNvPicPr>
          <p:nvPr/>
        </p:nvPicPr>
        <p:blipFill>
          <a:blip r:embed="rId2"/>
          <a:srcRect l="17782" t="13437" r="16735" b="12873"/>
          <a:stretch>
            <a:fillRect/>
          </a:stretch>
        </p:blipFill>
        <p:spPr>
          <a:xfrm>
            <a:off x="6024779" y="1235405"/>
            <a:ext cx="5501371" cy="4691629"/>
          </a:xfrm>
          <a:prstGeom prst="rect">
            <a:avLst/>
          </a:prstGeom>
        </p:spPr>
      </p:pic>
      <p:sp>
        <p:nvSpPr>
          <p:cNvPr id="11" name="Arrow: Right 10">
            <a:extLst>
              <a:ext uri="{FF2B5EF4-FFF2-40B4-BE49-F238E27FC236}">
                <a16:creationId xmlns:a16="http://schemas.microsoft.com/office/drawing/2014/main" id="{D2641614-EB17-C0A6-EFAA-3029C2941FC8}"/>
              </a:ext>
            </a:extLst>
          </p:cNvPr>
          <p:cNvSpPr/>
          <p:nvPr/>
        </p:nvSpPr>
        <p:spPr>
          <a:xfrm rot="6900000">
            <a:off x="10492827" y="3153104"/>
            <a:ext cx="1138620" cy="858344"/>
          </a:xfrm>
          <a:prstGeom prst="rightArrow">
            <a:avLst/>
          </a:prstGeom>
          <a:solidFill>
            <a:srgbClr val="FE6F1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5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16D039-DD0E-5CE7-CDEE-7B3C3C73E5E8}"/>
              </a:ext>
            </a:extLst>
          </p:cNvPr>
          <p:cNvSpPr>
            <a:spLocks noGrp="1"/>
          </p:cNvSpPr>
          <p:nvPr>
            <p:ph type="title"/>
          </p:nvPr>
        </p:nvSpPr>
        <p:spPr>
          <a:xfrm>
            <a:off x="779610" y="822359"/>
            <a:ext cx="7640129" cy="1029293"/>
          </a:xfrm>
        </p:spPr>
        <p:txBody>
          <a:bodyPr vert="horz" lIns="91440" tIns="45720" rIns="91440" bIns="45720" rtlCol="0" anchor="b">
            <a:noAutofit/>
          </a:bodyPr>
          <a:lstStyle/>
          <a:p>
            <a:r>
              <a:rPr lang="en-US" sz="5400"/>
              <a:t>Potential of AI </a:t>
            </a:r>
            <a:br>
              <a:rPr lang="en-US" sz="5400"/>
            </a:br>
            <a:r>
              <a:rPr lang="en-US" sz="5400"/>
              <a:t>in Feedback</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A44D2BED-F211-033B-CC78-8495824F2B54}"/>
              </a:ext>
            </a:extLst>
          </p:cNvPr>
          <p:cNvGraphicFramePr/>
          <p:nvPr>
            <p:extLst>
              <p:ext uri="{D42A27DB-BD31-4B8C-83A1-F6EECF244321}">
                <p14:modId xmlns:p14="http://schemas.microsoft.com/office/powerpoint/2010/main" val="3365210336"/>
              </p:ext>
            </p:extLst>
          </p:nvPr>
        </p:nvGraphicFramePr>
        <p:xfrm>
          <a:off x="520591" y="2390775"/>
          <a:ext cx="631814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5" name="TextBox 404">
            <a:extLst>
              <a:ext uri="{FF2B5EF4-FFF2-40B4-BE49-F238E27FC236}">
                <a16:creationId xmlns:a16="http://schemas.microsoft.com/office/drawing/2014/main" id="{01389ADB-DCD0-F7E9-2AB8-B038CA41C8DA}"/>
              </a:ext>
            </a:extLst>
          </p:cNvPr>
          <p:cNvSpPr txBox="1"/>
          <p:nvPr/>
        </p:nvSpPr>
        <p:spPr>
          <a:xfrm>
            <a:off x="6841303" y="2239032"/>
            <a:ext cx="429577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a:buChar char="•"/>
            </a:pPr>
            <a:endParaRPr lang="en-US"/>
          </a:p>
          <a:p>
            <a:pPr lvl="1"/>
            <a:r>
              <a:rPr lang="en-US" i="1">
                <a:ea typeface="+mn-lt"/>
                <a:cs typeface="+mn-lt"/>
              </a:rPr>
              <a:t>“Check if my feedback uses consistent tone across all students regardless of who they are.”</a:t>
            </a:r>
            <a:endParaRPr lang="en-US">
              <a:ea typeface="Calibri" panose="020F0502020204030204"/>
              <a:cs typeface="Calibri" panose="020F0502020204030204"/>
            </a:endParaRPr>
          </a:p>
          <a:p>
            <a:pPr lvl="1"/>
            <a:endParaRPr lang="en-US" i="1">
              <a:ea typeface="+mn-lt"/>
              <a:cs typeface="+mn-lt"/>
            </a:endParaRPr>
          </a:p>
          <a:p>
            <a:pPr lvl="1"/>
            <a:r>
              <a:rPr lang="en-US" i="1">
                <a:ea typeface="+mn-lt"/>
                <a:cs typeface="+mn-lt"/>
              </a:rPr>
              <a:t>“Highlight areas where I may have graded too leniently or harshly compared to my other feedback.”</a:t>
            </a:r>
            <a:endParaRPr lang="en-US">
              <a:ea typeface="Calibri" panose="020F0502020204030204"/>
              <a:cs typeface="Calibri" panose="020F0502020204030204"/>
            </a:endParaRPr>
          </a:p>
          <a:p>
            <a:pPr lvl="1"/>
            <a:endParaRPr lang="en-US" i="1">
              <a:ea typeface="+mn-lt"/>
              <a:cs typeface="+mn-lt"/>
            </a:endParaRPr>
          </a:p>
          <a:p>
            <a:pPr lvl="1"/>
            <a:r>
              <a:rPr lang="en-US" i="1">
                <a:ea typeface="+mn-lt"/>
                <a:cs typeface="+mn-lt"/>
              </a:rPr>
              <a:t>“Suggest ways in which I can improve this feedback to be more assertive, inclusive and less harsh.”</a:t>
            </a:r>
            <a:endParaRPr lang="en-US" i="1">
              <a:ea typeface="Calibri"/>
              <a:cs typeface="Calibri"/>
            </a:endParaRPr>
          </a:p>
        </p:txBody>
      </p:sp>
      <p:pic>
        <p:nvPicPr>
          <p:cNvPr id="13" name="Picture 12" descr="Warning Sign PNG, Attention, Caution Sign Icon - Free Transparent PNG Logos">
            <a:extLst>
              <a:ext uri="{FF2B5EF4-FFF2-40B4-BE49-F238E27FC236}">
                <a16:creationId xmlns:a16="http://schemas.microsoft.com/office/drawing/2014/main" id="{6625D0D5-EF86-86E3-AC85-82DA95F38839}"/>
              </a:ext>
            </a:extLst>
          </p:cNvPr>
          <p:cNvPicPr>
            <a:picLocks noChangeAspect="1"/>
          </p:cNvPicPr>
          <p:nvPr/>
        </p:nvPicPr>
        <p:blipFill>
          <a:blip r:embed="rId8"/>
          <a:stretch>
            <a:fillRect/>
          </a:stretch>
        </p:blipFill>
        <p:spPr>
          <a:xfrm>
            <a:off x="6081485" y="2537304"/>
            <a:ext cx="406401" cy="433564"/>
          </a:xfrm>
          <a:prstGeom prst="rect">
            <a:avLst/>
          </a:prstGeom>
        </p:spPr>
      </p:pic>
      <p:pic>
        <p:nvPicPr>
          <p:cNvPr id="15" name="Picture 14" descr="Warning Sign PNG, Attention, Caution Sign Icon - Free Transparent PNG Logos">
            <a:extLst>
              <a:ext uri="{FF2B5EF4-FFF2-40B4-BE49-F238E27FC236}">
                <a16:creationId xmlns:a16="http://schemas.microsoft.com/office/drawing/2014/main" id="{CABBB7BB-22CC-AED3-D5E7-2A57472B5D74}"/>
              </a:ext>
            </a:extLst>
          </p:cNvPr>
          <p:cNvPicPr>
            <a:picLocks noChangeAspect="1"/>
          </p:cNvPicPr>
          <p:nvPr/>
        </p:nvPicPr>
        <p:blipFill>
          <a:blip r:embed="rId8"/>
          <a:stretch>
            <a:fillRect/>
          </a:stretch>
        </p:blipFill>
        <p:spPr>
          <a:xfrm>
            <a:off x="6081484" y="3705704"/>
            <a:ext cx="406401" cy="433564"/>
          </a:xfrm>
          <a:prstGeom prst="rect">
            <a:avLst/>
          </a:prstGeom>
        </p:spPr>
      </p:pic>
      <p:sp>
        <p:nvSpPr>
          <p:cNvPr id="17" name="TextBox 16">
            <a:extLst>
              <a:ext uri="{FF2B5EF4-FFF2-40B4-BE49-F238E27FC236}">
                <a16:creationId xmlns:a16="http://schemas.microsoft.com/office/drawing/2014/main" id="{2E341775-B865-A7D9-F91B-3ABF47B39BC5}"/>
              </a:ext>
            </a:extLst>
          </p:cNvPr>
          <p:cNvSpPr txBox="1"/>
          <p:nvPr/>
        </p:nvSpPr>
        <p:spPr>
          <a:xfrm>
            <a:off x="6814910" y="535668"/>
            <a:ext cx="4572904" cy="1323439"/>
          </a:xfrm>
          <a:prstGeom prst="rect">
            <a:avLst/>
          </a:prstGeom>
          <a:solidFill>
            <a:srgbClr val="FFC00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C00000"/>
                </a:solidFill>
                <a:ea typeface="Calibri"/>
                <a:cs typeface="Calibri"/>
              </a:rPr>
              <a:t>Automatic grading, uploading students work to LLMs and relying on AI for high stakes decisions are not allowed under the UU AI Code of Conduct and EU AI Act</a:t>
            </a:r>
          </a:p>
        </p:txBody>
      </p:sp>
    </p:spTree>
    <p:extLst>
      <p:ext uri="{BB962C8B-B14F-4D97-AF65-F5344CB8AC3E}">
        <p14:creationId xmlns:p14="http://schemas.microsoft.com/office/powerpoint/2010/main" val="2376687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DC49D8-E1A6-840A-AB0C-CB817868D8FC}"/>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F23D0-057A-3357-867A-E9CED89842E4}"/>
              </a:ext>
            </a:extLst>
          </p:cNvPr>
          <p:cNvSpPr>
            <a:spLocks noGrp="1"/>
          </p:cNvSpPr>
          <p:nvPr>
            <p:ph type="title"/>
          </p:nvPr>
        </p:nvSpPr>
        <p:spPr>
          <a:xfrm>
            <a:off x="9267909" y="2023110"/>
            <a:ext cx="2469624" cy="2846070"/>
          </a:xfrm>
        </p:spPr>
        <p:txBody>
          <a:bodyPr vert="horz" lIns="91440" tIns="45720" rIns="91440" bIns="45720" rtlCol="0" anchor="ctr">
            <a:normAutofit fontScale="90000"/>
          </a:bodyPr>
          <a:lstStyle/>
          <a:p>
            <a:r>
              <a:rPr lang="en-US" sz="3700"/>
              <a:t>For activities that include AI usage: </a:t>
            </a:r>
            <a:br>
              <a:rPr lang="en-US" sz="3700"/>
            </a:br>
            <a:r>
              <a:rPr lang="en-US" sz="3700" b="1"/>
              <a:t>The</a:t>
            </a:r>
            <a:r>
              <a:rPr lang="en-US" sz="3700" b="1" kern="1200">
                <a:latin typeface="+mj-lt"/>
                <a:ea typeface="+mj-ea"/>
                <a:cs typeface="+mj-cs"/>
              </a:rPr>
              <a:t> AIAS</a:t>
            </a:r>
            <a:r>
              <a:rPr lang="en-US" sz="3700" kern="1200">
                <a:latin typeface="+mj-lt"/>
                <a:ea typeface="+mj-ea"/>
                <a:cs typeface="+mj-cs"/>
              </a:rPr>
              <a:t> </a:t>
            </a:r>
            <a:br>
              <a:rPr lang="en-US" sz="3700"/>
            </a:br>
            <a:r>
              <a:rPr lang="en-US" sz="2400"/>
              <a:t>(AI Assessment</a:t>
            </a:r>
            <a:r>
              <a:rPr lang="en-US" sz="2400" kern="1200">
                <a:latin typeface="+mj-lt"/>
                <a:ea typeface="+mj-ea"/>
                <a:cs typeface="+mj-cs"/>
              </a:rPr>
              <a:t> </a:t>
            </a:r>
            <a:r>
              <a:rPr lang="en-US" sz="2400"/>
              <a:t>Scale)</a:t>
            </a:r>
            <a:endParaRPr lang="en-US" sz="2400" kern="1200">
              <a:latin typeface="+mj-lt"/>
              <a:ea typeface="+mj-ea"/>
              <a:cs typeface="+mj-cs"/>
            </a:endParaRPr>
          </a:p>
        </p:txBody>
      </p:sp>
      <p:sp>
        <p:nvSpPr>
          <p:cNvPr id="30" name="Rectangle 2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90FE1BC-9E93-57D1-69CA-77BE857F60FB}"/>
              </a:ext>
            </a:extLst>
          </p:cNvPr>
          <p:cNvSpPr txBox="1"/>
          <p:nvPr/>
        </p:nvSpPr>
        <p:spPr>
          <a:xfrm>
            <a:off x="3047251" y="6258928"/>
            <a:ext cx="32730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https://aiassessmentscale.com/</a:t>
            </a:r>
            <a:endParaRPr lang="en-US"/>
          </a:p>
        </p:txBody>
      </p:sp>
      <p:graphicFrame>
        <p:nvGraphicFramePr>
          <p:cNvPr id="5" name="Table 4">
            <a:extLst>
              <a:ext uri="{FF2B5EF4-FFF2-40B4-BE49-F238E27FC236}">
                <a16:creationId xmlns:a16="http://schemas.microsoft.com/office/drawing/2014/main" id="{C28CEDF6-F2BA-C69C-9475-B4C0F5FC76B7}"/>
              </a:ext>
            </a:extLst>
          </p:cNvPr>
          <p:cNvGraphicFramePr>
            <a:graphicFrameLocks noGrp="1"/>
          </p:cNvGraphicFramePr>
          <p:nvPr>
            <p:extLst>
              <p:ext uri="{D42A27DB-BD31-4B8C-83A1-F6EECF244321}">
                <p14:modId xmlns:p14="http://schemas.microsoft.com/office/powerpoint/2010/main" val="1516631662"/>
              </p:ext>
            </p:extLst>
          </p:nvPr>
        </p:nvGraphicFramePr>
        <p:xfrm>
          <a:off x="449942" y="849085"/>
          <a:ext cx="7954319" cy="5190707"/>
        </p:xfrm>
        <a:graphic>
          <a:graphicData uri="http://schemas.openxmlformats.org/drawingml/2006/table">
            <a:tbl>
              <a:tblPr firstRow="1" bandRow="1">
                <a:tableStyleId>{5C22544A-7EE6-4342-B048-85BDC9FD1C3A}</a:tableStyleId>
              </a:tblPr>
              <a:tblGrid>
                <a:gridCol w="2645833">
                  <a:extLst>
                    <a:ext uri="{9D8B030D-6E8A-4147-A177-3AD203B41FA5}">
                      <a16:colId xmlns:a16="http://schemas.microsoft.com/office/drawing/2014/main" val="2686690530"/>
                    </a:ext>
                  </a:extLst>
                </a:gridCol>
                <a:gridCol w="5308486">
                  <a:extLst>
                    <a:ext uri="{9D8B030D-6E8A-4147-A177-3AD203B41FA5}">
                      <a16:colId xmlns:a16="http://schemas.microsoft.com/office/drawing/2014/main" val="2077157569"/>
                    </a:ext>
                  </a:extLst>
                </a:gridCol>
              </a:tblGrid>
              <a:tr h="991483">
                <a:tc>
                  <a:txBody>
                    <a:bodyPr/>
                    <a:lstStyle/>
                    <a:p>
                      <a:pPr marL="0" lvl="0" indent="0" algn="ctr">
                        <a:buNone/>
                      </a:pPr>
                      <a:r>
                        <a:rPr lang="en-US" sz="2000" b="1" dirty="0">
                          <a:solidFill>
                            <a:schemeClr val="tx1"/>
                          </a:solidFill>
                        </a:rPr>
                        <a:t>1- NO AI</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64DEFF"/>
                    </a:solidFill>
                  </a:tcPr>
                </a:tc>
                <a:tc>
                  <a:txBody>
                    <a:bodyPr/>
                    <a:lstStyle/>
                    <a:p>
                      <a:pPr lvl="0" algn="ctr">
                        <a:buNone/>
                      </a:pPr>
                      <a:r>
                        <a:rPr lang="en-US" sz="1600" b="1" i="0" u="none" strike="noStrike" noProof="0" dirty="0">
                          <a:solidFill>
                            <a:schemeClr val="tx1"/>
                          </a:solidFill>
                          <a:latin typeface="Calibri"/>
                        </a:rPr>
                        <a:t>You must not use AI </a:t>
                      </a:r>
                      <a:r>
                        <a:rPr lang="en-US" sz="1600" b="0" i="0" u="none" strike="noStrike" noProof="0" dirty="0">
                          <a:solidFill>
                            <a:schemeClr val="tx1"/>
                          </a:solidFill>
                          <a:latin typeface="Calibri"/>
                        </a:rPr>
                        <a:t>at any point during the assessment. </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64DEFF"/>
                    </a:solidFill>
                  </a:tcPr>
                </a:tc>
                <a:extLst>
                  <a:ext uri="{0D108BD9-81ED-4DB2-BD59-A6C34878D82A}">
                    <a16:rowId xmlns:a16="http://schemas.microsoft.com/office/drawing/2014/main" val="3748626474"/>
                  </a:ext>
                </a:extLst>
              </a:tr>
              <a:tr h="991483">
                <a:tc>
                  <a:txBody>
                    <a:bodyPr/>
                    <a:lstStyle/>
                    <a:p>
                      <a:pPr algn="ctr"/>
                      <a:r>
                        <a:rPr lang="en-US" sz="2000" b="1" dirty="0">
                          <a:solidFill>
                            <a:schemeClr val="tx1"/>
                          </a:solidFill>
                        </a:rPr>
                        <a:t>2- AI PLANNING</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1FFD2"/>
                    </a:solidFill>
                  </a:tcPr>
                </a:tc>
                <a:tc>
                  <a:txBody>
                    <a:bodyPr/>
                    <a:lstStyle/>
                    <a:p>
                      <a:pPr lvl="0" algn="ctr">
                        <a:buNone/>
                      </a:pPr>
                      <a:r>
                        <a:rPr lang="en-US" sz="1600" b="1" i="0" u="none" strike="noStrike" noProof="0" dirty="0">
                          <a:solidFill>
                            <a:schemeClr val="tx1"/>
                          </a:solidFill>
                          <a:latin typeface="Calibri"/>
                        </a:rPr>
                        <a:t>You may use AI for planning, idea development, and research.</a:t>
                      </a:r>
                      <a:r>
                        <a:rPr lang="en-US" sz="1600" b="0" i="0" u="none" strike="noStrike" noProof="0" dirty="0">
                          <a:solidFill>
                            <a:schemeClr val="tx1"/>
                          </a:solidFill>
                          <a:latin typeface="Calibri"/>
                        </a:rPr>
                        <a:t> Your submission should show how you have developed and refined these ideas.</a:t>
                      </a:r>
                      <a:endParaRPr lang="en-US" sz="1600" i="0">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1FFD2"/>
                    </a:solidFill>
                  </a:tcPr>
                </a:tc>
                <a:extLst>
                  <a:ext uri="{0D108BD9-81ED-4DB2-BD59-A6C34878D82A}">
                    <a16:rowId xmlns:a16="http://schemas.microsoft.com/office/drawing/2014/main" val="3151564370"/>
                  </a:ext>
                </a:extLst>
              </a:tr>
              <a:tr h="991483">
                <a:tc>
                  <a:txBody>
                    <a:bodyPr/>
                    <a:lstStyle/>
                    <a:p>
                      <a:pPr algn="ctr"/>
                      <a:r>
                        <a:rPr lang="en-US" sz="2000" b="1" dirty="0">
                          <a:solidFill>
                            <a:schemeClr val="tx1"/>
                          </a:solidFill>
                        </a:rPr>
                        <a:t>3- AI COLLABORATION</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1CFFF"/>
                    </a:solidFill>
                  </a:tcPr>
                </a:tc>
                <a:tc>
                  <a:txBody>
                    <a:bodyPr/>
                    <a:lstStyle/>
                    <a:p>
                      <a:pPr lvl="0" algn="ctr">
                        <a:buNone/>
                      </a:pPr>
                      <a:r>
                        <a:rPr lang="en-US" sz="1600" b="1" i="0" u="none" strike="noStrike" noProof="0" dirty="0">
                          <a:solidFill>
                            <a:schemeClr val="tx1"/>
                          </a:solidFill>
                          <a:latin typeface="Calibri"/>
                        </a:rPr>
                        <a:t>You may use AI to assist with specific tasks</a:t>
                      </a:r>
                      <a:r>
                        <a:rPr lang="en-US" sz="1600" b="0" i="0" u="none" strike="noStrike" noProof="0" dirty="0">
                          <a:solidFill>
                            <a:schemeClr val="tx1"/>
                          </a:solidFill>
                          <a:latin typeface="Calibri"/>
                        </a:rPr>
                        <a:t> such as drafting text, refining and evaluating your work. You must critically evaluate and modify any AI-generated content you use.</a:t>
                      </a:r>
                      <a:endParaRPr lang="en-US" sz="1600" i="0">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1CFFF"/>
                    </a:solidFill>
                  </a:tcPr>
                </a:tc>
                <a:extLst>
                  <a:ext uri="{0D108BD9-81ED-4DB2-BD59-A6C34878D82A}">
                    <a16:rowId xmlns:a16="http://schemas.microsoft.com/office/drawing/2014/main" val="3534498685"/>
                  </a:ext>
                </a:extLst>
              </a:tr>
              <a:tr h="1224775">
                <a:tc>
                  <a:txBody>
                    <a:bodyPr/>
                    <a:lstStyle/>
                    <a:p>
                      <a:pPr algn="ctr"/>
                      <a:r>
                        <a:rPr lang="en-US" sz="2000" b="1" dirty="0">
                          <a:solidFill>
                            <a:schemeClr val="tx1"/>
                          </a:solidFill>
                        </a:rPr>
                        <a:t>4- FULL AI</a:t>
                      </a: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FFF1C1"/>
                    </a:solidFill>
                  </a:tcPr>
                </a:tc>
                <a:tc>
                  <a:txBody>
                    <a:bodyPr/>
                    <a:lstStyle/>
                    <a:p>
                      <a:pPr lvl="0" algn="ctr">
                        <a:buNone/>
                      </a:pPr>
                      <a:r>
                        <a:rPr lang="en-US" sz="1600" b="1" i="0" u="none" strike="noStrike" noProof="0" dirty="0">
                          <a:solidFill>
                            <a:schemeClr val="tx1"/>
                          </a:solidFill>
                          <a:latin typeface="Calibri"/>
                        </a:rPr>
                        <a:t>You may use AI extensively throughout your work</a:t>
                      </a:r>
                      <a:r>
                        <a:rPr lang="en-US" sz="1600" b="0" i="0" u="none" strike="noStrike" noProof="0" dirty="0">
                          <a:solidFill>
                            <a:schemeClr val="tx1"/>
                          </a:solidFill>
                          <a:latin typeface="Calibri"/>
                        </a:rPr>
                        <a:t> as you wish or as directed in your assessment. Focus on directing AI to achieve your goals while demonstrating your critical thinking.</a:t>
                      </a:r>
                      <a:endParaRPr lang="en-US" sz="1600" i="0">
                        <a:solidFill>
                          <a:schemeClr val="tx1"/>
                        </a:solidFill>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FFF1C1"/>
                    </a:solidFill>
                  </a:tcPr>
                </a:tc>
                <a:extLst>
                  <a:ext uri="{0D108BD9-81ED-4DB2-BD59-A6C34878D82A}">
                    <a16:rowId xmlns:a16="http://schemas.microsoft.com/office/drawing/2014/main" val="2797029509"/>
                  </a:ext>
                </a:extLst>
              </a:tr>
              <a:tr h="991483">
                <a:tc>
                  <a:txBody>
                    <a:bodyPr/>
                    <a:lstStyle/>
                    <a:p>
                      <a:pPr lvl="0" algn="ctr">
                        <a:buNone/>
                      </a:pPr>
                      <a:r>
                        <a:rPr lang="en-US" sz="2000" b="1" dirty="0">
                          <a:solidFill>
                            <a:schemeClr val="tx1"/>
                          </a:solidFill>
                        </a:rPr>
                        <a:t>5- AI EXPLORATION</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FC1EE"/>
                    </a:solidFill>
                  </a:tcPr>
                </a:tc>
                <a:tc>
                  <a:txBody>
                    <a:bodyPr/>
                    <a:lstStyle/>
                    <a:p>
                      <a:pPr lvl="0" algn="ctr">
                        <a:buNone/>
                      </a:pPr>
                      <a:r>
                        <a:rPr lang="en-US" sz="1600" b="1" i="0" u="none" strike="noStrike" noProof="0" dirty="0">
                          <a:solidFill>
                            <a:schemeClr val="tx1"/>
                          </a:solidFill>
                          <a:latin typeface="Calibri"/>
                        </a:rPr>
                        <a:t>You should use AI creatively to solve the task</a:t>
                      </a:r>
                      <a:r>
                        <a:rPr lang="en-US" sz="1600" b="0" i="0" u="none" strike="noStrike" noProof="0" dirty="0">
                          <a:solidFill>
                            <a:schemeClr val="tx1"/>
                          </a:solidFill>
                          <a:latin typeface="Calibri"/>
                        </a:rPr>
                        <a:t>, potentially co-designing new approaches with your instructor.</a:t>
                      </a:r>
                      <a:endParaRPr lang="en-US" sz="1600" i="0">
                        <a:solidFill>
                          <a:schemeClr val="tx1"/>
                        </a:solidFill>
                        <a:latin typeface="Open Sans"/>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FFC1EE"/>
                    </a:solidFill>
                  </a:tcPr>
                </a:tc>
                <a:extLst>
                  <a:ext uri="{0D108BD9-81ED-4DB2-BD59-A6C34878D82A}">
                    <a16:rowId xmlns:a16="http://schemas.microsoft.com/office/drawing/2014/main" val="362672250"/>
                  </a:ext>
                </a:extLst>
              </a:tr>
            </a:tbl>
          </a:graphicData>
        </a:graphic>
      </p:graphicFrame>
    </p:spTree>
    <p:extLst>
      <p:ext uri="{BB962C8B-B14F-4D97-AF65-F5344CB8AC3E}">
        <p14:creationId xmlns:p14="http://schemas.microsoft.com/office/powerpoint/2010/main" val="1712212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8C1040-343F-A83A-1B1E-435DE4EBB777}"/>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E98CED5-67B6-1795-8E45-898A73A8D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F0A67-F3B5-5C7D-4E5E-0D76E95C9618}"/>
              </a:ext>
            </a:extLst>
          </p:cNvPr>
          <p:cNvSpPr>
            <a:spLocks noGrp="1"/>
          </p:cNvSpPr>
          <p:nvPr>
            <p:ph type="title"/>
          </p:nvPr>
        </p:nvSpPr>
        <p:spPr>
          <a:xfrm>
            <a:off x="559181" y="382426"/>
            <a:ext cx="7141243" cy="1331980"/>
          </a:xfrm>
        </p:spPr>
        <p:txBody>
          <a:bodyPr anchor="b">
            <a:normAutofit fontScale="90000"/>
          </a:bodyPr>
          <a:lstStyle/>
          <a:p>
            <a:r>
              <a:rPr lang="en-US" sz="4800">
                <a:ea typeface="Calibri Light" panose="020F0302020204030204"/>
                <a:cs typeface="Calibri Light" panose="020F0302020204030204"/>
              </a:rPr>
              <a:t>Suggestions for effective implementation of the AIAS</a:t>
            </a:r>
          </a:p>
        </p:txBody>
      </p:sp>
      <p:sp>
        <p:nvSpPr>
          <p:cNvPr id="19" name="Rectangle 18">
            <a:extLst>
              <a:ext uri="{FF2B5EF4-FFF2-40B4-BE49-F238E27FC236}">
                <a16:creationId xmlns:a16="http://schemas.microsoft.com/office/drawing/2014/main" id="{C35A4962-B31F-7CF7-26CF-E70B0D822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8F68CF3-6C8B-9DC2-8274-7552CF46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1C653D-5FD7-B48A-C527-9147B18DE87A}"/>
              </a:ext>
            </a:extLst>
          </p:cNvPr>
          <p:cNvSpPr>
            <a:spLocks noGrp="1"/>
          </p:cNvSpPr>
          <p:nvPr>
            <p:ph idx="1"/>
          </p:nvPr>
        </p:nvSpPr>
        <p:spPr>
          <a:xfrm>
            <a:off x="226241" y="2774433"/>
            <a:ext cx="8059369" cy="1271870"/>
          </a:xfrm>
        </p:spPr>
        <p:txBody>
          <a:bodyPr anchor="ctr">
            <a:noAutofit/>
          </a:bodyPr>
          <a:lstStyle/>
          <a:p>
            <a:pPr marL="285750" indent="-285750" algn="just">
              <a:buFont typeface="Arial,Sans-Serif"/>
              <a:buChar char="•"/>
            </a:pPr>
            <a:r>
              <a:rPr lang="en-US" sz="2400" b="1" dirty="0">
                <a:ea typeface="+mn-lt"/>
                <a:cs typeface="+mn-lt"/>
              </a:rPr>
              <a:t>Clearly state the AI level permitted (1-5) </a:t>
            </a:r>
            <a:r>
              <a:rPr lang="en-US" sz="2400" dirty="0">
                <a:ea typeface="+mn-lt"/>
                <a:cs typeface="+mn-lt"/>
              </a:rPr>
              <a:t>and reinforce this through </a:t>
            </a:r>
            <a:r>
              <a:rPr lang="en-US" sz="2400" err="1">
                <a:ea typeface="+mn-lt"/>
                <a:cs typeface="+mn-lt"/>
              </a:rPr>
              <a:t>thetask</a:t>
            </a:r>
            <a:r>
              <a:rPr lang="en-US" sz="2400" dirty="0">
                <a:ea typeface="+mn-lt"/>
                <a:cs typeface="+mn-lt"/>
              </a:rPr>
              <a:t> design.</a:t>
            </a:r>
            <a:endParaRPr lang="en-US" sz="2400">
              <a:ea typeface="+mn-lt"/>
              <a:cs typeface="+mn-lt"/>
            </a:endParaRPr>
          </a:p>
          <a:p>
            <a:pPr algn="just">
              <a:buFont typeface="Arial,Sans-Serif"/>
              <a:buChar char="•"/>
            </a:pPr>
            <a:r>
              <a:rPr lang="en-US" sz="2400" dirty="0">
                <a:ea typeface="+mn-lt"/>
                <a:cs typeface="+mn-lt"/>
              </a:rPr>
              <a:t>Redesign briefs and rubrics according to the AIAS level.</a:t>
            </a:r>
          </a:p>
        </p:txBody>
      </p:sp>
      <p:sp>
        <p:nvSpPr>
          <p:cNvPr id="23" name="Rectangle 22">
            <a:extLst>
              <a:ext uri="{FF2B5EF4-FFF2-40B4-BE49-F238E27FC236}">
                <a16:creationId xmlns:a16="http://schemas.microsoft.com/office/drawing/2014/main" id="{28A253D1-888D-7BF9-6F3E-C582D5C13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06CAB01-A46C-79A3-704E-C78B174E5A11}"/>
              </a:ext>
            </a:extLst>
          </p:cNvPr>
          <p:cNvPicPr>
            <a:picLocks noChangeAspect="1"/>
          </p:cNvPicPr>
          <p:nvPr/>
        </p:nvPicPr>
        <p:blipFill>
          <a:blip r:embed="rId3"/>
          <a:stretch>
            <a:fillRect/>
          </a:stretch>
        </p:blipFill>
        <p:spPr>
          <a:xfrm>
            <a:off x="8305537" y="355601"/>
            <a:ext cx="3295269" cy="3280230"/>
          </a:xfrm>
          <a:prstGeom prst="rect">
            <a:avLst/>
          </a:prstGeom>
        </p:spPr>
      </p:pic>
      <p:sp>
        <p:nvSpPr>
          <p:cNvPr id="8" name="TextBox 7">
            <a:extLst>
              <a:ext uri="{FF2B5EF4-FFF2-40B4-BE49-F238E27FC236}">
                <a16:creationId xmlns:a16="http://schemas.microsoft.com/office/drawing/2014/main" id="{F52EF7F6-3E8F-15CE-0A88-B2A692A78001}"/>
              </a:ext>
            </a:extLst>
          </p:cNvPr>
          <p:cNvSpPr txBox="1"/>
          <p:nvPr/>
        </p:nvSpPr>
        <p:spPr>
          <a:xfrm>
            <a:off x="231321" y="3700236"/>
            <a:ext cx="11099800" cy="3576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spcBef>
                <a:spcPts val="1000"/>
              </a:spcBef>
            </a:pPr>
            <a:endParaRPr lang="en-US" sz="2000" dirty="0">
              <a:ea typeface="Calibri"/>
              <a:cs typeface="Calibri"/>
            </a:endParaRPr>
          </a:p>
          <a:p>
            <a:pPr marL="285750" indent="-285750" algn="just">
              <a:lnSpc>
                <a:spcPct val="90000"/>
              </a:lnSpc>
              <a:spcBef>
                <a:spcPts val="1000"/>
              </a:spcBef>
              <a:buFont typeface="Arial,Sans-Serif"/>
              <a:buChar char="•"/>
            </a:pPr>
            <a:r>
              <a:rPr lang="en-US" sz="2400" b="1" dirty="0">
                <a:ea typeface="Calibri"/>
                <a:cs typeface="Calibri"/>
              </a:rPr>
              <a:t>Prioritize multiple continuous evaluation</a:t>
            </a:r>
            <a:r>
              <a:rPr lang="en-US" sz="2400" dirty="0">
                <a:ea typeface="Calibri"/>
                <a:cs typeface="Calibri"/>
              </a:rPr>
              <a:t> over few high-stakes evaluations </a:t>
            </a:r>
          </a:p>
          <a:p>
            <a:pPr marL="285750" indent="-285750" algn="just">
              <a:lnSpc>
                <a:spcPct val="90000"/>
              </a:lnSpc>
              <a:spcBef>
                <a:spcPts val="1000"/>
              </a:spcBef>
              <a:buFont typeface="Arial,Sans-Serif"/>
              <a:buChar char="•"/>
            </a:pPr>
            <a:r>
              <a:rPr lang="en-US" sz="2400" b="1" dirty="0">
                <a:ea typeface="Calibri"/>
                <a:cs typeface="Calibri"/>
              </a:rPr>
              <a:t>Offer information and consideration on critical AI literacy and principles.</a:t>
            </a:r>
          </a:p>
          <a:p>
            <a:pPr marL="285750" indent="-285750" algn="just">
              <a:lnSpc>
                <a:spcPct val="90000"/>
              </a:lnSpc>
              <a:spcBef>
                <a:spcPts val="1000"/>
              </a:spcBef>
              <a:buFont typeface="Arial,Sans-Serif"/>
              <a:buChar char="•"/>
            </a:pPr>
            <a:r>
              <a:rPr lang="en-US" sz="2400" b="1" dirty="0">
                <a:ea typeface="Calibri"/>
                <a:cs typeface="Calibri"/>
              </a:rPr>
              <a:t>M</a:t>
            </a:r>
            <a:r>
              <a:rPr lang="en-US" sz="2400" dirty="0">
                <a:ea typeface="Calibri"/>
                <a:cs typeface="Calibri"/>
              </a:rPr>
              <a:t>ake sure all students have access to necessary tools and resources, make it equal.</a:t>
            </a:r>
          </a:p>
          <a:p>
            <a:pPr marL="285750" indent="-285750" algn="just">
              <a:lnSpc>
                <a:spcPct val="90000"/>
              </a:lnSpc>
              <a:spcBef>
                <a:spcPts val="1000"/>
              </a:spcBef>
              <a:buFont typeface="Arial,Sans-Serif"/>
              <a:buChar char="•"/>
            </a:pPr>
            <a:r>
              <a:rPr lang="en-US" sz="2400" dirty="0">
                <a:ea typeface="Calibri"/>
                <a:cs typeface="Calibri"/>
              </a:rPr>
              <a:t>Align with the UU AI Ethical Code, prioritizing fairness.</a:t>
            </a:r>
          </a:p>
          <a:p>
            <a:endParaRPr lang="en-US" dirty="0">
              <a:ea typeface="Calibri"/>
              <a:cs typeface="Calibri"/>
            </a:endParaRPr>
          </a:p>
          <a:p>
            <a:pPr algn="just">
              <a:lnSpc>
                <a:spcPct val="90000"/>
              </a:lnSpc>
              <a:spcBef>
                <a:spcPts val="1000"/>
              </a:spcBef>
            </a:pPr>
            <a:endParaRPr lang="en-US" sz="2000" dirty="0">
              <a:ea typeface="Calibri"/>
              <a:cs typeface="Calibri"/>
            </a:endParaRPr>
          </a:p>
          <a:p>
            <a:pPr marL="285750" indent="-285750" algn="just">
              <a:lnSpc>
                <a:spcPct val="90000"/>
              </a:lnSpc>
              <a:spcBef>
                <a:spcPts val="1000"/>
              </a:spcBef>
              <a:buFont typeface="Arial,Sans-Serif"/>
              <a:buChar char="•"/>
            </a:pPr>
            <a:endParaRPr lang="en-US" sz="2000" dirty="0">
              <a:ea typeface="Calibri"/>
              <a:cs typeface="Calibri"/>
            </a:endParaRPr>
          </a:p>
          <a:p>
            <a:endParaRPr lang="en-US">
              <a:ea typeface="Calibri"/>
              <a:cs typeface="Calibri"/>
            </a:endParaRPr>
          </a:p>
        </p:txBody>
      </p:sp>
    </p:spTree>
    <p:extLst>
      <p:ext uri="{BB962C8B-B14F-4D97-AF65-F5344CB8AC3E}">
        <p14:creationId xmlns:p14="http://schemas.microsoft.com/office/powerpoint/2010/main" val="1167255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5E41EB-7DF6-7E72-B2A3-F9BDFF79254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52E5FC-55A3-5B15-98ED-5FD848113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a:ea typeface="Calibri"/>
              <a:cs typeface="Calibri"/>
            </a:endParaRPr>
          </a:p>
        </p:txBody>
      </p:sp>
      <p:sp>
        <p:nvSpPr>
          <p:cNvPr id="10" name="Right Triangle 9">
            <a:extLst>
              <a:ext uri="{FF2B5EF4-FFF2-40B4-BE49-F238E27FC236}">
                <a16:creationId xmlns:a16="http://schemas.microsoft.com/office/drawing/2014/main" id="{FC0E30E4-98E9-8A7E-CAB8-376EDB394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25F252-1A94-60E7-374F-FE6FD03F4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D74DD-0693-2630-027B-CB7706A61EA6}"/>
              </a:ext>
            </a:extLst>
          </p:cNvPr>
          <p:cNvSpPr>
            <a:spLocks noGrp="1"/>
          </p:cNvSpPr>
          <p:nvPr>
            <p:ph type="title"/>
          </p:nvPr>
        </p:nvSpPr>
        <p:spPr>
          <a:xfrm>
            <a:off x="1285240" y="1050595"/>
            <a:ext cx="8074815" cy="1618489"/>
          </a:xfrm>
        </p:spPr>
        <p:txBody>
          <a:bodyPr anchor="ctr">
            <a:normAutofit/>
          </a:bodyPr>
          <a:lstStyle/>
          <a:p>
            <a:r>
              <a:rPr lang="en-US" sz="7200"/>
              <a:t>Activity</a:t>
            </a:r>
            <a:endParaRPr lang="nl-NL" sz="7200"/>
          </a:p>
        </p:txBody>
      </p:sp>
      <p:sp>
        <p:nvSpPr>
          <p:cNvPr id="3" name="Content Placeholder 2">
            <a:extLst>
              <a:ext uri="{FF2B5EF4-FFF2-40B4-BE49-F238E27FC236}">
                <a16:creationId xmlns:a16="http://schemas.microsoft.com/office/drawing/2014/main" id="{A977FA0F-9D02-EE73-E626-82782F48D908}"/>
              </a:ext>
            </a:extLst>
          </p:cNvPr>
          <p:cNvSpPr>
            <a:spLocks noGrp="1"/>
          </p:cNvSpPr>
          <p:nvPr>
            <p:ph idx="1"/>
          </p:nvPr>
        </p:nvSpPr>
        <p:spPr>
          <a:xfrm>
            <a:off x="1285240" y="2669287"/>
            <a:ext cx="8074815" cy="2800395"/>
          </a:xfrm>
        </p:spPr>
        <p:txBody>
          <a:bodyPr anchor="t">
            <a:normAutofit/>
          </a:bodyPr>
          <a:lstStyle/>
          <a:p>
            <a:pPr marL="0" indent="0">
              <a:buNone/>
            </a:pPr>
            <a:r>
              <a:rPr lang="en-US" sz="3200"/>
              <a:t>In pairs, discuss the following:</a:t>
            </a:r>
            <a:endParaRPr lang="en-US" sz="3200">
              <a:ea typeface="Calibri"/>
              <a:cs typeface="Calibri"/>
            </a:endParaRPr>
          </a:p>
          <a:p>
            <a:pPr marL="0" indent="0">
              <a:buNone/>
            </a:pPr>
            <a:endParaRPr lang="en-US" sz="3200"/>
          </a:p>
          <a:p>
            <a:pPr lvl="1">
              <a:buFont typeface="Courier New" panose="020B0604020202020204" pitchFamily="34" charset="0"/>
              <a:buChar char="o"/>
            </a:pPr>
            <a:r>
              <a:rPr lang="en-US" sz="2800"/>
              <a:t>What are some unconscious biases that could affect the quality of an assessment?</a:t>
            </a:r>
            <a:endParaRPr lang="en-US" sz="2800">
              <a:ea typeface="Calibri" panose="020F0502020204030204"/>
              <a:cs typeface="Calibri" panose="020F0502020204030204"/>
            </a:endParaRPr>
          </a:p>
          <a:p>
            <a:pPr lvl="1">
              <a:buFont typeface="Courier New" panose="020B0604020202020204" pitchFamily="34" charset="0"/>
              <a:buChar char="o"/>
            </a:pPr>
            <a:r>
              <a:rPr lang="en-US" sz="2800">
                <a:ea typeface="Calibri" panose="020F0502020204030204"/>
                <a:cs typeface="Calibri" panose="020F0502020204030204"/>
              </a:rPr>
              <a:t>Do you think AI/LLMs can help with those types of bias? Why?</a:t>
            </a:r>
          </a:p>
          <a:p>
            <a:pPr marL="457200" lvl="1" indent="0">
              <a:buNone/>
            </a:pPr>
            <a:endParaRPr lang="en-US" sz="2800">
              <a:ea typeface="Calibri" panose="020F0502020204030204"/>
              <a:cs typeface="Calibri" panose="020F0502020204030204"/>
            </a:endParaRPr>
          </a:p>
        </p:txBody>
      </p:sp>
    </p:spTree>
    <p:extLst>
      <p:ext uri="{BB962C8B-B14F-4D97-AF65-F5344CB8AC3E}">
        <p14:creationId xmlns:p14="http://schemas.microsoft.com/office/powerpoint/2010/main" val="1252647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AEA7F9-D976-276F-C062-1C713C84BF37}"/>
              </a:ext>
            </a:extLst>
          </p:cNvPr>
          <p:cNvSpPr>
            <a:spLocks noGrp="1"/>
          </p:cNvSpPr>
          <p:nvPr>
            <p:ph type="title"/>
          </p:nvPr>
        </p:nvSpPr>
        <p:spPr>
          <a:xfrm>
            <a:off x="1024249" y="1130212"/>
            <a:ext cx="3796306" cy="2690949"/>
          </a:xfrm>
        </p:spPr>
        <p:txBody>
          <a:bodyPr anchor="t">
            <a:normAutofit fontScale="90000"/>
          </a:bodyPr>
          <a:lstStyle/>
          <a:p>
            <a:r>
              <a:rPr lang="en-US" sz="4800"/>
              <a:t>Concluding…</a:t>
            </a:r>
            <a:br>
              <a:rPr lang="en-US" sz="4800"/>
            </a:br>
            <a:r>
              <a:rPr lang="en-US" sz="4800"/>
              <a:t>LLMs as tools rather than teacher replacement!</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66943F-3DE6-AAA6-098E-7EF73FBDC936}"/>
              </a:ext>
            </a:extLst>
          </p:cNvPr>
          <p:cNvSpPr>
            <a:spLocks noGrp="1"/>
          </p:cNvSpPr>
          <p:nvPr>
            <p:ph idx="1"/>
          </p:nvPr>
        </p:nvSpPr>
        <p:spPr>
          <a:xfrm>
            <a:off x="5656218" y="1463039"/>
            <a:ext cx="5542387" cy="4300447"/>
          </a:xfrm>
        </p:spPr>
        <p:txBody>
          <a:bodyPr anchor="t">
            <a:normAutofit/>
          </a:bodyPr>
          <a:lstStyle/>
          <a:p>
            <a:pPr marL="0" indent="0">
              <a:buNone/>
            </a:pPr>
            <a:r>
              <a:rPr lang="en-US" sz="2200"/>
              <a:t>AI cannot replace: </a:t>
            </a:r>
          </a:p>
          <a:p>
            <a:r>
              <a:rPr lang="en-US" sz="2200"/>
              <a:t>Relationships, Community Building</a:t>
            </a:r>
          </a:p>
          <a:p>
            <a:r>
              <a:rPr lang="en-US" sz="2200"/>
              <a:t>Soft Skills, Social Skills</a:t>
            </a:r>
          </a:p>
          <a:p>
            <a:r>
              <a:rPr lang="en-US" sz="2200"/>
              <a:t>Ethical Considerations</a:t>
            </a:r>
          </a:p>
          <a:p>
            <a:r>
              <a:rPr lang="en-US" sz="2200"/>
              <a:t>Adaptability</a:t>
            </a:r>
          </a:p>
          <a:p>
            <a:r>
              <a:rPr lang="en-US" sz="2200"/>
              <a:t>Motivational, emotional, encouragement support</a:t>
            </a:r>
          </a:p>
          <a:p>
            <a:r>
              <a:rPr lang="en-US" sz="2200"/>
              <a:t>Mentorship</a:t>
            </a:r>
          </a:p>
          <a:p>
            <a:r>
              <a:rPr lang="en-US" sz="2200"/>
              <a:t>Context </a:t>
            </a:r>
          </a:p>
          <a:p>
            <a:endParaRPr lang="en-US" sz="2200"/>
          </a:p>
        </p:txBody>
      </p:sp>
    </p:spTree>
    <p:extLst>
      <p:ext uri="{BB962C8B-B14F-4D97-AF65-F5344CB8AC3E}">
        <p14:creationId xmlns:p14="http://schemas.microsoft.com/office/powerpoint/2010/main" val="2446635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A4C71D-077A-DB83-3BD5-427AB24A919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5F4146-D7D0-9A1A-9108-F64472ED9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85C273DF-9B3B-5067-0610-360771B63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1" name="Rectangle 20">
              <a:extLst>
                <a:ext uri="{FF2B5EF4-FFF2-40B4-BE49-F238E27FC236}">
                  <a16:creationId xmlns:a16="http://schemas.microsoft.com/office/drawing/2014/main" id="{8D626E12-BF74-DDD6-D516-684521771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FE80E1-B7BE-CE14-5CC0-200BF8921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B6D6773-FCA3-12DC-4D6D-E3A59BE89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A9296-F507-8FC6-B516-FCB5B90E80FF}"/>
              </a:ext>
            </a:extLst>
          </p:cNvPr>
          <p:cNvSpPr>
            <a:spLocks noGrp="1"/>
          </p:cNvSpPr>
          <p:nvPr>
            <p:ph type="title"/>
          </p:nvPr>
        </p:nvSpPr>
        <p:spPr>
          <a:xfrm>
            <a:off x="1292256" y="792031"/>
            <a:ext cx="9849751" cy="1349671"/>
          </a:xfrm>
        </p:spPr>
        <p:txBody>
          <a:bodyPr anchor="b">
            <a:normAutofit/>
          </a:bodyPr>
          <a:lstStyle/>
          <a:p>
            <a:r>
              <a:rPr lang="en-US" sz="4200" b="1"/>
              <a:t>Final activity </a:t>
            </a:r>
            <a:endParaRPr lang="en-US" sz="4200" b="1">
              <a:ea typeface="Calibri Light"/>
              <a:cs typeface="Calibri Light"/>
            </a:endParaRPr>
          </a:p>
        </p:txBody>
      </p:sp>
      <p:sp>
        <p:nvSpPr>
          <p:cNvPr id="6" name="Content Placeholder 2">
            <a:extLst>
              <a:ext uri="{FF2B5EF4-FFF2-40B4-BE49-F238E27FC236}">
                <a16:creationId xmlns:a16="http://schemas.microsoft.com/office/drawing/2014/main" id="{B142F289-7913-415F-4549-D2FF4CC7A864}"/>
              </a:ext>
            </a:extLst>
          </p:cNvPr>
          <p:cNvSpPr>
            <a:spLocks noGrp="1"/>
          </p:cNvSpPr>
          <p:nvPr/>
        </p:nvSpPr>
        <p:spPr>
          <a:xfrm>
            <a:off x="857983" y="1776044"/>
            <a:ext cx="10554241" cy="41104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400" dirty="0">
                <a:ea typeface="+mn-lt"/>
                <a:cs typeface="+mn-lt"/>
              </a:rPr>
              <a:t>Divide into (different!) groups and discuss the following points:</a:t>
            </a:r>
          </a:p>
          <a:p>
            <a:pPr lvl="1">
              <a:buFont typeface="Courier New"/>
              <a:buChar char="o"/>
            </a:pPr>
            <a:r>
              <a:rPr lang="en-US" dirty="0">
                <a:ea typeface="+mn-lt"/>
                <a:cs typeface="+mn-lt"/>
              </a:rPr>
              <a:t>Three areas where, as a teacher, you would now consider using AI in ways you had never used it before.</a:t>
            </a:r>
          </a:p>
          <a:p>
            <a:pPr lvl="1">
              <a:buFont typeface="Courier New"/>
              <a:buChar char="o"/>
            </a:pPr>
            <a:r>
              <a:rPr lang="en-US" dirty="0">
                <a:ea typeface="+mn-lt"/>
                <a:cs typeface="+mn-lt"/>
              </a:rPr>
              <a:t>Three areas where you believe AI should </a:t>
            </a:r>
            <a:r>
              <a:rPr lang="en-US" i="1" dirty="0">
                <a:ea typeface="+mn-lt"/>
                <a:cs typeface="+mn-lt"/>
              </a:rPr>
              <a:t>not</a:t>
            </a:r>
            <a:r>
              <a:rPr lang="en-US" dirty="0">
                <a:ea typeface="+mn-lt"/>
                <a:cs typeface="+mn-lt"/>
              </a:rPr>
              <a:t> be used, and what alternatives could be used instead.</a:t>
            </a:r>
          </a:p>
          <a:p>
            <a:pPr marL="0" indent="0">
              <a:buNone/>
            </a:pPr>
            <a:r>
              <a:rPr lang="en-US" sz="2400" dirty="0">
                <a:ea typeface="+mn-lt"/>
                <a:cs typeface="+mn-lt"/>
              </a:rPr>
              <a:t> Try to think of situations where you may have used AI in the past but would choose not to use it anymore.</a:t>
            </a:r>
            <a:endParaRPr lang="en-US" sz="2400">
              <a:ea typeface="+mn-lt"/>
              <a:cs typeface="+mn-lt"/>
            </a:endParaRPr>
          </a:p>
        </p:txBody>
      </p:sp>
    </p:spTree>
    <p:extLst>
      <p:ext uri="{BB962C8B-B14F-4D97-AF65-F5344CB8AC3E}">
        <p14:creationId xmlns:p14="http://schemas.microsoft.com/office/powerpoint/2010/main" val="2750357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05601-69AD-5A58-8FCA-E269CF0D23F0}"/>
              </a:ext>
            </a:extLst>
          </p:cNvPr>
          <p:cNvSpPr>
            <a:spLocks noGrp="1"/>
          </p:cNvSpPr>
          <p:nvPr>
            <p:ph type="title"/>
          </p:nvPr>
        </p:nvSpPr>
        <p:spPr>
          <a:xfrm>
            <a:off x="791121" y="527068"/>
            <a:ext cx="9236700" cy="1188950"/>
          </a:xfrm>
        </p:spPr>
        <p:txBody>
          <a:bodyPr anchor="b">
            <a:normAutofit/>
          </a:bodyPr>
          <a:lstStyle/>
          <a:p>
            <a:r>
              <a:rPr lang="nl-NL" sz="5400" err="1"/>
              <a:t>Final</a:t>
            </a:r>
            <a:r>
              <a:rPr lang="nl-NL" sz="5400"/>
              <a:t> questions </a:t>
            </a:r>
            <a:r>
              <a:rPr lang="nl-NL" sz="5400" err="1"/>
              <a:t>to</a:t>
            </a:r>
            <a:r>
              <a:rPr lang="nl-NL" sz="5400"/>
              <a:t> </a:t>
            </a:r>
            <a:r>
              <a:rPr lang="nl-NL" sz="5400" err="1"/>
              <a:t>reflect</a:t>
            </a:r>
            <a:r>
              <a:rPr lang="nl-NL" sz="5400"/>
              <a:t> on:</a:t>
            </a:r>
            <a:endParaRPr lang="nl-NL" sz="5400" err="1">
              <a:ea typeface="Calibri Light"/>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6D42BB-AB6E-605D-9B36-B87B0565B0A6}"/>
              </a:ext>
            </a:extLst>
          </p:cNvPr>
          <p:cNvSpPr>
            <a:spLocks noGrp="1"/>
          </p:cNvSpPr>
          <p:nvPr>
            <p:ph idx="1"/>
          </p:nvPr>
        </p:nvSpPr>
        <p:spPr>
          <a:xfrm>
            <a:off x="793660" y="2774681"/>
            <a:ext cx="10143668" cy="3435531"/>
          </a:xfrm>
        </p:spPr>
        <p:txBody>
          <a:bodyPr anchor="ctr">
            <a:normAutofit/>
          </a:bodyPr>
          <a:lstStyle/>
          <a:p>
            <a:r>
              <a:rPr lang="en-US" sz="2400"/>
              <a:t>What are the potential benefits of this education design approach to AI?</a:t>
            </a:r>
          </a:p>
          <a:p>
            <a:r>
              <a:rPr lang="en-US" sz="2400"/>
              <a:t>What are the potential downsides?</a:t>
            </a:r>
            <a:endParaRPr lang="en-US" sz="2400">
              <a:ea typeface="Calibri"/>
              <a:cs typeface="Calibri"/>
            </a:endParaRPr>
          </a:p>
          <a:p>
            <a:r>
              <a:rPr lang="en-US" sz="2400"/>
              <a:t>Who will this approach impact the most? </a:t>
            </a:r>
          </a:p>
          <a:p>
            <a:r>
              <a:rPr lang="en-US" sz="2400"/>
              <a:t>When and how should teachers acknowledge their use of generative AI in their work?</a:t>
            </a:r>
            <a:endParaRPr lang="en-US" sz="2400">
              <a:ea typeface="Calibri"/>
              <a:cs typeface="Calibri"/>
            </a:endParaRPr>
          </a:p>
          <a:p>
            <a:endParaRPr lang="en-US" sz="2400"/>
          </a:p>
        </p:txBody>
      </p:sp>
    </p:spTree>
    <p:extLst>
      <p:ext uri="{BB962C8B-B14F-4D97-AF65-F5344CB8AC3E}">
        <p14:creationId xmlns:p14="http://schemas.microsoft.com/office/powerpoint/2010/main" val="2296256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AF227-A90E-108E-8CCE-97F676F4D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B03FA-7D6E-541E-DE13-FEE9660B47BB}"/>
              </a:ext>
            </a:extLst>
          </p:cNvPr>
          <p:cNvSpPr>
            <a:spLocks noGrp="1"/>
          </p:cNvSpPr>
          <p:nvPr>
            <p:ph type="ctrTitle"/>
          </p:nvPr>
        </p:nvSpPr>
        <p:spPr/>
        <p:txBody>
          <a:bodyPr/>
          <a:lstStyle/>
          <a:p>
            <a:r>
              <a:rPr lang="en-US"/>
              <a:t>Designing for STEM Education in the Era of AI</a:t>
            </a:r>
          </a:p>
        </p:txBody>
      </p:sp>
      <p:sp>
        <p:nvSpPr>
          <p:cNvPr id="3" name="Subtitle 2">
            <a:extLst>
              <a:ext uri="{FF2B5EF4-FFF2-40B4-BE49-F238E27FC236}">
                <a16:creationId xmlns:a16="http://schemas.microsoft.com/office/drawing/2014/main" id="{DFAAFF1B-1088-155E-4F80-5AE7E5BDAF64}"/>
              </a:ext>
            </a:extLst>
          </p:cNvPr>
          <p:cNvSpPr>
            <a:spLocks noGrp="1"/>
          </p:cNvSpPr>
          <p:nvPr>
            <p:ph type="subTitle" idx="1"/>
          </p:nvPr>
        </p:nvSpPr>
        <p:spPr/>
        <p:txBody>
          <a:bodyPr/>
          <a:lstStyle/>
          <a:p>
            <a:pPr marL="0" indent="0" algn="ctr">
              <a:buFont typeface="Source Sans Pro"/>
              <a:buNone/>
            </a:pPr>
            <a:r>
              <a:rPr lang="en-US" sz="24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Christos Chytas</a:t>
            </a:r>
          </a:p>
          <a:p>
            <a:pPr marL="0" indent="0" algn="ctr">
              <a:buFont typeface="Source Sans Pro"/>
              <a:buNone/>
            </a:pPr>
            <a:r>
              <a:rPr lang="en-US" sz="20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2"/>
              </a:rPr>
              <a:t>c.chytas@uu.nl</a:t>
            </a:r>
            <a:endParaRPr lang="en-US" sz="20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ctr">
              <a:buFont typeface="Source Sans Pro"/>
              <a:buNone/>
            </a:pPr>
            <a:r>
              <a:rPr lang="en-US" sz="180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14 Dec 2023</a:t>
            </a:r>
          </a:p>
          <a:p>
            <a:endParaRPr lang="en-US"/>
          </a:p>
        </p:txBody>
      </p:sp>
      <p:pic>
        <p:nvPicPr>
          <p:cNvPr id="5" name="Picture 4">
            <a:extLst>
              <a:ext uri="{FF2B5EF4-FFF2-40B4-BE49-F238E27FC236}">
                <a16:creationId xmlns:a16="http://schemas.microsoft.com/office/drawing/2014/main" id="{4F52DBF8-E9B1-4349-C5E0-475D5FE12B23}"/>
              </a:ext>
            </a:extLst>
          </p:cNvPr>
          <p:cNvPicPr>
            <a:picLocks noChangeAspect="1"/>
          </p:cNvPicPr>
          <p:nvPr/>
        </p:nvPicPr>
        <p:blipFill>
          <a:blip r:embed="rId3"/>
          <a:stretch>
            <a:fillRect/>
          </a:stretch>
        </p:blipFill>
        <p:spPr>
          <a:xfrm>
            <a:off x="0" y="-16562"/>
            <a:ext cx="12410965" cy="6908641"/>
          </a:xfrm>
          <a:prstGeom prst="rect">
            <a:avLst/>
          </a:prstGeom>
        </p:spPr>
      </p:pic>
      <p:sp>
        <p:nvSpPr>
          <p:cNvPr id="6" name="TextBox 5">
            <a:extLst>
              <a:ext uri="{FF2B5EF4-FFF2-40B4-BE49-F238E27FC236}">
                <a16:creationId xmlns:a16="http://schemas.microsoft.com/office/drawing/2014/main" id="{FE56CDF2-2446-85D2-4152-41DA5D561B2E}"/>
              </a:ext>
            </a:extLst>
          </p:cNvPr>
          <p:cNvSpPr txBox="1"/>
          <p:nvPr/>
        </p:nvSpPr>
        <p:spPr>
          <a:xfrm>
            <a:off x="2024230" y="4005187"/>
            <a:ext cx="8143539" cy="757130"/>
          </a:xfrm>
          <a:prstGeom prst="rect">
            <a:avLst/>
          </a:prstGeom>
          <a:noFill/>
        </p:spPr>
        <p:txBody>
          <a:bodyPr wrap="square">
            <a:spAutoFit/>
          </a:bodyPr>
          <a:lstStyle/>
          <a:p>
            <a:pPr algn="ctr">
              <a:lnSpc>
                <a:spcPct val="90000"/>
              </a:lnSpc>
              <a:spcBef>
                <a:spcPts val="1000"/>
              </a:spcBef>
            </a:pPr>
            <a:r>
              <a:rPr lang="en-US" sz="2400" b="1" kern="1200">
                <a:solidFill>
                  <a:schemeClr val="tx1"/>
                </a:solidFill>
                <a:latin typeface="+mn-lt"/>
                <a:ea typeface="+mn-ea"/>
                <a:cs typeface="+mn-cs"/>
              </a:rPr>
              <a:t>And LLMs/</a:t>
            </a:r>
            <a:r>
              <a:rPr lang="en-US" sz="2400" b="1"/>
              <a:t>G</a:t>
            </a:r>
            <a:r>
              <a:rPr lang="en-US" sz="2400" b="1" kern="1200">
                <a:solidFill>
                  <a:schemeClr val="tx1"/>
                </a:solidFill>
                <a:latin typeface="+mn-lt"/>
                <a:ea typeface="+mn-ea"/>
                <a:cs typeface="+mn-cs"/>
              </a:rPr>
              <a:t>enAI as tools to think with rather than teacher replacement</a:t>
            </a:r>
          </a:p>
        </p:txBody>
      </p:sp>
      <p:sp>
        <p:nvSpPr>
          <p:cNvPr id="4" name="TextBox 3">
            <a:extLst>
              <a:ext uri="{FF2B5EF4-FFF2-40B4-BE49-F238E27FC236}">
                <a16:creationId xmlns:a16="http://schemas.microsoft.com/office/drawing/2014/main" id="{CA317402-B4C3-06A9-E17D-399F4374F1FC}"/>
              </a:ext>
            </a:extLst>
          </p:cNvPr>
          <p:cNvSpPr txBox="1"/>
          <p:nvPr/>
        </p:nvSpPr>
        <p:spPr>
          <a:xfrm>
            <a:off x="10670358" y="457132"/>
            <a:ext cx="1348153" cy="369332"/>
          </a:xfrm>
          <a:prstGeom prst="rect">
            <a:avLst/>
          </a:prstGeom>
          <a:solidFill>
            <a:srgbClr val="FFCD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New date</a:t>
            </a:r>
          </a:p>
        </p:txBody>
      </p:sp>
      <p:sp>
        <p:nvSpPr>
          <p:cNvPr id="9" name="TextBox 3">
            <a:extLst>
              <a:ext uri="{FF2B5EF4-FFF2-40B4-BE49-F238E27FC236}">
                <a16:creationId xmlns:a16="http://schemas.microsoft.com/office/drawing/2014/main" id="{B8011A5A-674E-CAD8-8008-3A78290CE6EB}"/>
              </a:ext>
            </a:extLst>
          </p:cNvPr>
          <p:cNvSpPr txBox="1"/>
          <p:nvPr/>
        </p:nvSpPr>
        <p:spPr>
          <a:xfrm>
            <a:off x="3760760" y="5702501"/>
            <a:ext cx="2347309" cy="584775"/>
          </a:xfrm>
          <a:prstGeom prst="rect">
            <a:avLst/>
          </a:prstGeom>
          <a:solidFill>
            <a:srgbClr val="FFCD0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Calibri"/>
                <a:ea typeface="Calibri"/>
                <a:cs typeface="Calibri"/>
              </a:rPr>
              <a:t>Christos </a:t>
            </a:r>
            <a:r>
              <a:rPr lang="en-US" sz="1600" b="1" err="1">
                <a:latin typeface="Calibri"/>
                <a:ea typeface="Calibri"/>
                <a:cs typeface="Calibri"/>
              </a:rPr>
              <a:t>Chytas</a:t>
            </a:r>
            <a:endParaRPr lang="en-US" sz="1600" b="1">
              <a:latin typeface="Calibri"/>
              <a:ea typeface="Calibri"/>
              <a:cs typeface="Calibri"/>
            </a:endParaRPr>
          </a:p>
          <a:p>
            <a:pPr algn="ctr"/>
            <a:r>
              <a:rPr lang="en-US" sz="1600">
                <a:latin typeface="Calibri Light"/>
                <a:ea typeface="Calibri"/>
                <a:cs typeface="Calibri"/>
              </a:rPr>
              <a:t>c.chytas@uu.nl</a:t>
            </a:r>
          </a:p>
        </p:txBody>
      </p:sp>
      <p:sp>
        <p:nvSpPr>
          <p:cNvPr id="11" name="TextBox 10">
            <a:extLst>
              <a:ext uri="{FF2B5EF4-FFF2-40B4-BE49-F238E27FC236}">
                <a16:creationId xmlns:a16="http://schemas.microsoft.com/office/drawing/2014/main" id="{43F67A01-1C98-6A1E-B662-E707D1A87E51}"/>
              </a:ext>
            </a:extLst>
          </p:cNvPr>
          <p:cNvSpPr txBox="1"/>
          <p:nvPr/>
        </p:nvSpPr>
        <p:spPr>
          <a:xfrm>
            <a:off x="5963126" y="5721088"/>
            <a:ext cx="2839819" cy="584775"/>
          </a:xfrm>
          <a:prstGeom prst="rect">
            <a:avLst/>
          </a:prstGeom>
          <a:solidFill>
            <a:srgbClr val="FFCD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alibri"/>
                <a:ea typeface="Calibri"/>
                <a:cs typeface="Calibri"/>
              </a:rPr>
              <a:t>Montserrat </a:t>
            </a:r>
            <a:r>
              <a:rPr lang="en-US" sz="1600" b="1" err="1">
                <a:latin typeface="Calibri"/>
                <a:ea typeface="Calibri"/>
                <a:cs typeface="Calibri"/>
              </a:rPr>
              <a:t>Dengra</a:t>
            </a:r>
            <a:r>
              <a:rPr lang="en-US" sz="1600" b="1">
                <a:latin typeface="Calibri"/>
                <a:ea typeface="Calibri"/>
                <a:cs typeface="Calibri"/>
              </a:rPr>
              <a:t> Grau</a:t>
            </a:r>
            <a:endParaRPr lang="en-US" sz="1600">
              <a:latin typeface="Calibri"/>
              <a:ea typeface="Calibri"/>
              <a:cs typeface="Calibri"/>
            </a:endParaRPr>
          </a:p>
          <a:p>
            <a:pPr algn="ctr"/>
            <a:r>
              <a:rPr lang="en-US" sz="1600">
                <a:latin typeface="Calibri Light"/>
                <a:ea typeface="Calibri"/>
                <a:cs typeface="Calibri"/>
              </a:rPr>
              <a:t>m.dengragrau@students.uu.nl</a:t>
            </a:r>
          </a:p>
        </p:txBody>
      </p:sp>
    </p:spTree>
    <p:extLst>
      <p:ext uri="{BB962C8B-B14F-4D97-AF65-F5344CB8AC3E}">
        <p14:creationId xmlns:p14="http://schemas.microsoft.com/office/powerpoint/2010/main" val="51206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DB192-9473-8B41-D687-897358CCC1D3}"/>
              </a:ext>
            </a:extLst>
          </p:cNvPr>
          <p:cNvSpPr>
            <a:spLocks noGrp="1"/>
          </p:cNvSpPr>
          <p:nvPr>
            <p:ph type="title"/>
          </p:nvPr>
        </p:nvSpPr>
        <p:spPr>
          <a:xfrm>
            <a:off x="1285240" y="1050595"/>
            <a:ext cx="8074815" cy="1618489"/>
          </a:xfrm>
        </p:spPr>
        <p:txBody>
          <a:bodyPr anchor="ctr">
            <a:normAutofit/>
          </a:bodyPr>
          <a:lstStyle/>
          <a:p>
            <a:r>
              <a:rPr lang="en-US" sz="6100"/>
              <a:t>Warm up activity </a:t>
            </a:r>
            <a:endParaRPr lang="nl-NL" sz="6100"/>
          </a:p>
        </p:txBody>
      </p:sp>
      <p:sp>
        <p:nvSpPr>
          <p:cNvPr id="3" name="Content Placeholder 2">
            <a:extLst>
              <a:ext uri="{FF2B5EF4-FFF2-40B4-BE49-F238E27FC236}">
                <a16:creationId xmlns:a16="http://schemas.microsoft.com/office/drawing/2014/main" id="{51CC6E20-1BAD-1968-C299-CDDB4A1B77CE}"/>
              </a:ext>
            </a:extLst>
          </p:cNvPr>
          <p:cNvSpPr>
            <a:spLocks noGrp="1"/>
          </p:cNvSpPr>
          <p:nvPr>
            <p:ph idx="1"/>
          </p:nvPr>
        </p:nvSpPr>
        <p:spPr>
          <a:xfrm>
            <a:off x="1285240" y="2969469"/>
            <a:ext cx="8074815" cy="2800395"/>
          </a:xfrm>
        </p:spPr>
        <p:txBody>
          <a:bodyPr anchor="t">
            <a:normAutofit/>
          </a:bodyPr>
          <a:lstStyle/>
          <a:p>
            <a:r>
              <a:rPr lang="en-US" sz="2400"/>
              <a:t>How often do you use ChatGPT or similar AI Chatbots?</a:t>
            </a:r>
          </a:p>
          <a:p>
            <a:r>
              <a:rPr lang="en-US" sz="2400"/>
              <a:t>How do you use it in your professional/personal life?</a:t>
            </a:r>
            <a:endParaRPr lang="en-US" sz="2400">
              <a:ea typeface="Calibri"/>
              <a:cs typeface="Calibri"/>
            </a:endParaRPr>
          </a:p>
          <a:p>
            <a:r>
              <a:rPr lang="en-US" sz="2400">
                <a:ea typeface="Calibri"/>
                <a:cs typeface="Calibri"/>
              </a:rPr>
              <a:t>Are you familiar with the UU's AI Code of Conduct?</a:t>
            </a:r>
          </a:p>
          <a:p>
            <a:pPr marL="0" indent="0">
              <a:buNone/>
            </a:pPr>
            <a:endParaRPr lang="en-US" sz="2400">
              <a:ea typeface="Calibri"/>
              <a:cs typeface="Calibri"/>
            </a:endParaRPr>
          </a:p>
        </p:txBody>
      </p:sp>
    </p:spTree>
    <p:extLst>
      <p:ext uri="{BB962C8B-B14F-4D97-AF65-F5344CB8AC3E}">
        <p14:creationId xmlns:p14="http://schemas.microsoft.com/office/powerpoint/2010/main" val="13141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427CCC-1EC0-3C03-2B65-E0857C68759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303EA5A-DCDC-2316-4B97-0EDBB4BCA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7A1557A-6E14-6A85-36D1-50A0E1732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C3E319-5D16-A99C-94B9-E99BE8016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27E8D-123E-74AE-C66D-3C4B7137F460}"/>
              </a:ext>
            </a:extLst>
          </p:cNvPr>
          <p:cNvSpPr>
            <a:spLocks noGrp="1"/>
          </p:cNvSpPr>
          <p:nvPr>
            <p:ph type="title"/>
          </p:nvPr>
        </p:nvSpPr>
        <p:spPr>
          <a:xfrm>
            <a:off x="1524000" y="2063139"/>
            <a:ext cx="9144000" cy="2387600"/>
          </a:xfrm>
        </p:spPr>
        <p:txBody>
          <a:bodyPr vert="horz" lIns="91440" tIns="45720" rIns="91440" bIns="45720" rtlCol="0" anchor="b">
            <a:normAutofit fontScale="90000"/>
          </a:bodyPr>
          <a:lstStyle/>
          <a:p>
            <a:pPr algn="ctr">
              <a:spcBef>
                <a:spcPts val="1000"/>
              </a:spcBef>
            </a:pPr>
            <a:r>
              <a:rPr lang="en-US" sz="6400">
                <a:latin typeface="Calibri Light"/>
                <a:ea typeface="Calibri Light"/>
                <a:cs typeface="Calibri Light"/>
              </a:rPr>
              <a:t>Challenges, critical considerations and future directions of AI</a:t>
            </a:r>
            <a:endParaRPr lang="en-US"/>
          </a:p>
        </p:txBody>
      </p:sp>
      <p:sp>
        <p:nvSpPr>
          <p:cNvPr id="4" name="TextBox 3">
            <a:extLst>
              <a:ext uri="{FF2B5EF4-FFF2-40B4-BE49-F238E27FC236}">
                <a16:creationId xmlns:a16="http://schemas.microsoft.com/office/drawing/2014/main" id="{75CEA4C1-8F87-8F29-E435-26D54A36627E}"/>
              </a:ext>
            </a:extLst>
          </p:cNvPr>
          <p:cNvSpPr txBox="1"/>
          <p:nvPr/>
        </p:nvSpPr>
        <p:spPr>
          <a:xfrm>
            <a:off x="1524000" y="3820338"/>
            <a:ext cx="9144000" cy="1563686"/>
          </a:xfrm>
          <a:prstGeom prst="rect">
            <a:avLst/>
          </a:prstGeom>
        </p:spPr>
        <p:txBody>
          <a:bodyPr vert="horz" lIns="91440" tIns="45720" rIns="91440" bIns="45720" rtlCol="0">
            <a:normAutofit/>
          </a:bodyPr>
          <a:lstStyle/>
          <a:p>
            <a:pPr algn="ctr">
              <a:lnSpc>
                <a:spcPct val="90000"/>
              </a:lnSpc>
              <a:spcBef>
                <a:spcPts val="1000"/>
              </a:spcBef>
            </a:pPr>
            <a:endParaRPr lang="en-US" sz="2400" b="1" kern="1200">
              <a:solidFill>
                <a:schemeClr val="tx1"/>
              </a:solidFill>
              <a:latin typeface="+mn-lt"/>
              <a:ea typeface="+mn-ea"/>
              <a:cs typeface="+mn-cs"/>
            </a:endParaRPr>
          </a:p>
        </p:txBody>
      </p:sp>
      <p:cxnSp>
        <p:nvCxnSpPr>
          <p:cNvPr id="32" name="Straight Connector 31">
            <a:extLst>
              <a:ext uri="{FF2B5EF4-FFF2-40B4-BE49-F238E27FC236}">
                <a16:creationId xmlns:a16="http://schemas.microsoft.com/office/drawing/2014/main" id="{C2C89573-EDB9-883E-691D-90453A5514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4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A5FFAF-9B6F-1712-9128-173FAE62A8D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EB85E53-DFAB-75F6-B0C8-ADE56C6E3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84D73-7850-5899-4DB5-DE899C980D38}"/>
              </a:ext>
            </a:extLst>
          </p:cNvPr>
          <p:cNvSpPr>
            <a:spLocks noGrp="1"/>
          </p:cNvSpPr>
          <p:nvPr>
            <p:ph type="title"/>
          </p:nvPr>
        </p:nvSpPr>
        <p:spPr>
          <a:xfrm>
            <a:off x="738499" y="1012981"/>
            <a:ext cx="3796306" cy="2690949"/>
          </a:xfrm>
        </p:spPr>
        <p:txBody>
          <a:bodyPr anchor="t">
            <a:normAutofit/>
          </a:bodyPr>
          <a:lstStyle/>
          <a:p>
            <a:r>
              <a:rPr lang="en-US" sz="4800"/>
              <a:t>How do LLMs work?</a:t>
            </a:r>
            <a:endParaRPr lang="en-US" sz="4800">
              <a:ea typeface="Calibri Light"/>
              <a:cs typeface="Calibri Light"/>
            </a:endParaRPr>
          </a:p>
        </p:txBody>
      </p:sp>
      <p:grpSp>
        <p:nvGrpSpPr>
          <p:cNvPr id="10" name="Group 9">
            <a:extLst>
              <a:ext uri="{FF2B5EF4-FFF2-40B4-BE49-F238E27FC236}">
                <a16:creationId xmlns:a16="http://schemas.microsoft.com/office/drawing/2014/main" id="{77A57693-354A-945A-D917-25E398103B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2D0DE103-2DC9-A436-490C-6FE4BE2DA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18FF1E7-EDD1-50DD-C6BD-5BCA210F89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D823A301-F006-0A03-C6CC-390D29EBD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C7D375F-6424-A624-688D-25F017CF1BD4}"/>
              </a:ext>
            </a:extLst>
          </p:cNvPr>
          <p:cNvPicPr>
            <a:picLocks noGrp="1" noChangeAspect="1"/>
          </p:cNvPicPr>
          <p:nvPr>
            <p:ph idx="1"/>
          </p:nvPr>
        </p:nvPicPr>
        <p:blipFill>
          <a:blip r:embed="rId3"/>
          <a:srcRect l="7574" t="15516" r="20201" b="7549"/>
          <a:stretch>
            <a:fillRect/>
          </a:stretch>
        </p:blipFill>
        <p:spPr>
          <a:xfrm>
            <a:off x="368187" y="2925842"/>
            <a:ext cx="5587080" cy="3347703"/>
          </a:xfrm>
          <a:prstGeom prst="rect">
            <a:avLst/>
          </a:prstGeom>
          <a:ln>
            <a:noFill/>
          </a:ln>
          <a:effectLst>
            <a:outerShdw blurRad="50800" dist="38100" dir="2700000">
              <a:srgbClr val="000000">
                <a:alpha val="19000"/>
              </a:srgbClr>
            </a:outerShdw>
          </a:effectLst>
        </p:spPr>
      </p:pic>
      <p:sp>
        <p:nvSpPr>
          <p:cNvPr id="7" name="TextBox 6">
            <a:extLst>
              <a:ext uri="{FF2B5EF4-FFF2-40B4-BE49-F238E27FC236}">
                <a16:creationId xmlns:a16="http://schemas.microsoft.com/office/drawing/2014/main" id="{7B6350A0-CD5A-6751-FD7D-9A51936C4264}"/>
              </a:ext>
            </a:extLst>
          </p:cNvPr>
          <p:cNvSpPr txBox="1"/>
          <p:nvPr/>
        </p:nvSpPr>
        <p:spPr>
          <a:xfrm>
            <a:off x="6091678" y="1014772"/>
            <a:ext cx="526497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Large Language Models (LLMs):</a:t>
            </a:r>
          </a:p>
          <a:p>
            <a:endParaRPr lang="en-US" sz="2000">
              <a:ea typeface="Calibri"/>
              <a:cs typeface="Calibri"/>
            </a:endParaRPr>
          </a:p>
          <a:p>
            <a:pPr marL="342900" indent="-342900">
              <a:buFont typeface="Arial"/>
              <a:buChar char="•"/>
            </a:pPr>
            <a:r>
              <a:rPr lang="en-US" sz="2000">
                <a:ea typeface="Calibri"/>
                <a:cs typeface="Calibri"/>
              </a:rPr>
              <a:t>Are a type of models (like Generative Pre-Trained Transformers, or GPT) trained on massive amounts of text to predict the next word in a sequence</a:t>
            </a:r>
          </a:p>
          <a:p>
            <a:pPr marL="342900" indent="-342900">
              <a:buFont typeface="Arial"/>
              <a:buChar char="•"/>
            </a:pPr>
            <a:r>
              <a:rPr lang="en-US" sz="2000">
                <a:ea typeface="Calibri"/>
                <a:cs typeface="Calibri"/>
              </a:rPr>
              <a:t>They generate human-like text, but don't understand meaning. </a:t>
            </a:r>
          </a:p>
          <a:p>
            <a:pPr marL="342900" indent="-342900">
              <a:buFont typeface="Arial"/>
              <a:buChar char="•"/>
            </a:pPr>
            <a:r>
              <a:rPr lang="en-US" sz="2000">
                <a:ea typeface="Calibri"/>
                <a:cs typeface="Calibri"/>
              </a:rPr>
              <a:t>They identify statistical patterns, not truth.</a:t>
            </a:r>
            <a:endParaRPr lang="en-US"/>
          </a:p>
          <a:p>
            <a:endParaRPr lang="en-US" sz="2000">
              <a:ea typeface="Calibri"/>
              <a:cs typeface="Calibri"/>
            </a:endParaRPr>
          </a:p>
        </p:txBody>
      </p:sp>
      <p:sp>
        <p:nvSpPr>
          <p:cNvPr id="9" name="TextBox 8">
            <a:extLst>
              <a:ext uri="{FF2B5EF4-FFF2-40B4-BE49-F238E27FC236}">
                <a16:creationId xmlns:a16="http://schemas.microsoft.com/office/drawing/2014/main" id="{0247470B-E2C4-EA60-B2A9-D17A20E71188}"/>
              </a:ext>
            </a:extLst>
          </p:cNvPr>
          <p:cNvSpPr txBox="1"/>
          <p:nvPr/>
        </p:nvSpPr>
        <p:spPr>
          <a:xfrm>
            <a:off x="6213230" y="4821114"/>
            <a:ext cx="4982307" cy="923330"/>
          </a:xfrm>
          <a:prstGeom prst="rect">
            <a:avLst/>
          </a:prstGeom>
          <a:solidFill>
            <a:srgbClr val="FFC00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LLMs produce “human-like” text not human thinking. Their power depends on how critically we use, verify, and contextualize their output.</a:t>
            </a:r>
            <a:endParaRPr lang="en-US" b="1"/>
          </a:p>
        </p:txBody>
      </p:sp>
      <p:sp>
        <p:nvSpPr>
          <p:cNvPr id="4" name="TextBox 3">
            <a:extLst>
              <a:ext uri="{FF2B5EF4-FFF2-40B4-BE49-F238E27FC236}">
                <a16:creationId xmlns:a16="http://schemas.microsoft.com/office/drawing/2014/main" id="{56657373-8D4E-9AEC-88FC-68295DA248E4}"/>
              </a:ext>
            </a:extLst>
          </p:cNvPr>
          <p:cNvSpPr txBox="1"/>
          <p:nvPr/>
        </p:nvSpPr>
        <p:spPr>
          <a:xfrm>
            <a:off x="372139" y="6016255"/>
            <a:ext cx="428846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err="1">
                <a:ea typeface="Calibri"/>
                <a:cs typeface="Calibri"/>
              </a:rPr>
              <a:t>Stöffelbauer</a:t>
            </a:r>
            <a:r>
              <a:rPr lang="en-US" sz="1100">
                <a:ea typeface="Calibri"/>
                <a:cs typeface="Calibri"/>
              </a:rPr>
              <a:t>, A. (2023). How Large Language Models work</a:t>
            </a:r>
            <a:endParaRPr lang="en-US" sz="600">
              <a:ea typeface="Calibri"/>
              <a:cs typeface="Calibri"/>
            </a:endParaRPr>
          </a:p>
        </p:txBody>
      </p:sp>
    </p:spTree>
    <p:extLst>
      <p:ext uri="{BB962C8B-B14F-4D97-AF65-F5344CB8AC3E}">
        <p14:creationId xmlns:p14="http://schemas.microsoft.com/office/powerpoint/2010/main" val="75923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B45BDD-A121-A6CE-4060-E31A3016EA6E}"/>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2F8425-2786-5487-29BB-ABE8A94D99E0}"/>
              </a:ext>
            </a:extLst>
          </p:cNvPr>
          <p:cNvSpPr>
            <a:spLocks noGrp="1"/>
          </p:cNvSpPr>
          <p:nvPr>
            <p:ph type="title"/>
          </p:nvPr>
        </p:nvSpPr>
        <p:spPr>
          <a:xfrm>
            <a:off x="970664" y="1188637"/>
            <a:ext cx="2988234" cy="4480726"/>
          </a:xfrm>
        </p:spPr>
        <p:txBody>
          <a:bodyPr>
            <a:normAutofit/>
          </a:bodyPr>
          <a:lstStyle/>
          <a:p>
            <a:pPr algn="r"/>
            <a:r>
              <a:rPr lang="en-US" sz="6600"/>
              <a:t>AI and Equity</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981FF7-8299-CDD9-F351-2A6A903D2553}"/>
              </a:ext>
            </a:extLst>
          </p:cNvPr>
          <p:cNvSpPr txBox="1"/>
          <p:nvPr/>
        </p:nvSpPr>
        <p:spPr>
          <a:xfrm>
            <a:off x="4910667" y="984250"/>
            <a:ext cx="6096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t>AI and LLMs:</a:t>
            </a:r>
            <a:endParaRPr lang="en-US" dirty="0"/>
          </a:p>
        </p:txBody>
      </p:sp>
      <p:sp>
        <p:nvSpPr>
          <p:cNvPr id="6" name="Content Placeholder 4">
            <a:extLst>
              <a:ext uri="{FF2B5EF4-FFF2-40B4-BE49-F238E27FC236}">
                <a16:creationId xmlns:a16="http://schemas.microsoft.com/office/drawing/2014/main" id="{9B6FC8D3-7833-4621-61B3-A2FFE2B074BA}"/>
              </a:ext>
            </a:extLst>
          </p:cNvPr>
          <p:cNvSpPr>
            <a:spLocks noGrp="1"/>
          </p:cNvSpPr>
          <p:nvPr/>
        </p:nvSpPr>
        <p:spPr>
          <a:xfrm>
            <a:off x="4914174" y="1384469"/>
            <a:ext cx="6036909" cy="4344532"/>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2200" dirty="0">
                <a:solidFill>
                  <a:schemeClr val="accent6">
                    <a:lumMod val="49000"/>
                  </a:schemeClr>
                </a:solidFill>
              </a:rPr>
              <a:t>Can provide pedagogical support as a personalized learning tool</a:t>
            </a:r>
            <a:endParaRPr lang="en-GB" sz="2200" dirty="0">
              <a:solidFill>
                <a:schemeClr val="accent6">
                  <a:lumMod val="49000"/>
                </a:schemeClr>
              </a:solidFill>
              <a:ea typeface="Calibri" panose="020F0502020204030204"/>
              <a:cs typeface="Calibri" panose="020F0502020204030204"/>
            </a:endParaRPr>
          </a:p>
          <a:p>
            <a:pPr>
              <a:lnSpc>
                <a:spcPct val="120000"/>
              </a:lnSpc>
            </a:pPr>
            <a:r>
              <a:rPr lang="en-GB" sz="2200" dirty="0">
                <a:solidFill>
                  <a:schemeClr val="accent6">
                    <a:lumMod val="49000"/>
                  </a:schemeClr>
                </a:solidFill>
                <a:ea typeface="Calibri" panose="020F0502020204030204"/>
                <a:cs typeface="Calibri" panose="020F0502020204030204"/>
              </a:rPr>
              <a:t>Can help with language barriers for non-native English speakers</a:t>
            </a:r>
          </a:p>
          <a:p>
            <a:pPr>
              <a:lnSpc>
                <a:spcPct val="120000"/>
              </a:lnSpc>
            </a:pPr>
            <a:r>
              <a:rPr lang="en-GB" sz="2200" dirty="0">
                <a:solidFill>
                  <a:srgbClr val="C00000"/>
                </a:solidFill>
                <a:ea typeface="Calibri" panose="020F0502020204030204"/>
                <a:cs typeface="Calibri" panose="020F0502020204030204"/>
              </a:rPr>
              <a:t>Many of the GenAI tools require paid subscriptions.</a:t>
            </a:r>
            <a:endParaRPr lang="en-GB" sz="2200" dirty="0">
              <a:solidFill>
                <a:srgbClr val="C00000"/>
              </a:solidFill>
            </a:endParaRPr>
          </a:p>
          <a:p>
            <a:pPr>
              <a:lnSpc>
                <a:spcPct val="120000"/>
              </a:lnSpc>
            </a:pPr>
            <a:r>
              <a:rPr lang="en-GB" sz="2200" dirty="0">
                <a:solidFill>
                  <a:srgbClr val="C00000"/>
                </a:solidFill>
              </a:rPr>
              <a:t>Using external tools to reduce cognitive load may lead to a cognitive decline and worse skill development.</a:t>
            </a:r>
            <a:r>
              <a:rPr lang="en-GB" sz="2200" dirty="0"/>
              <a:t>*</a:t>
            </a:r>
            <a:endParaRPr lang="en-US" sz="2200" dirty="0">
              <a:ea typeface="Calibri" panose="020F0502020204030204"/>
              <a:cs typeface="Calibri" panose="020F0502020204030204"/>
            </a:endParaRPr>
          </a:p>
          <a:p>
            <a:pPr>
              <a:lnSpc>
                <a:spcPct val="120000"/>
              </a:lnSpc>
            </a:pPr>
            <a:r>
              <a:rPr lang="en-GB" sz="2200" dirty="0">
                <a:solidFill>
                  <a:srgbClr val="C00000"/>
                </a:solidFill>
              </a:rPr>
              <a:t>AI systems can inherit and amplify human biases from the data they’re trained on</a:t>
            </a:r>
            <a:endParaRPr lang="en-GB" sz="2200" dirty="0">
              <a:solidFill>
                <a:srgbClr val="C00000"/>
              </a:solidFill>
              <a:ea typeface="Calibri" panose="020F0502020204030204"/>
              <a:cs typeface="Calibri" panose="020F0502020204030204"/>
            </a:endParaRPr>
          </a:p>
          <a:p>
            <a:pPr>
              <a:lnSpc>
                <a:spcPct val="120000"/>
              </a:lnSpc>
            </a:pPr>
            <a:r>
              <a:rPr lang="en-GB" sz="2200" dirty="0">
                <a:solidFill>
                  <a:srgbClr val="C00000"/>
                </a:solidFill>
                <a:ea typeface="Calibri" panose="020F0502020204030204"/>
                <a:cs typeface="Calibri" panose="020F0502020204030204"/>
              </a:rPr>
              <a:t>Can be economically infeasible and pollute the environment </a:t>
            </a:r>
          </a:p>
        </p:txBody>
      </p:sp>
      <p:sp>
        <p:nvSpPr>
          <p:cNvPr id="9" name="TextBox 8">
            <a:extLst>
              <a:ext uri="{FF2B5EF4-FFF2-40B4-BE49-F238E27FC236}">
                <a16:creationId xmlns:a16="http://schemas.microsoft.com/office/drawing/2014/main" id="{929E8786-C0CC-E905-3544-FFD3333C39E6}"/>
              </a:ext>
            </a:extLst>
          </p:cNvPr>
          <p:cNvSpPr txBox="1"/>
          <p:nvPr/>
        </p:nvSpPr>
        <p:spPr>
          <a:xfrm>
            <a:off x="234949" y="6353402"/>
            <a:ext cx="97642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*For further reading on 'Cognitive offloading' and it's effects: </a:t>
            </a:r>
            <a:r>
              <a:rPr lang="en-US" dirty="0">
                <a:solidFill>
                  <a:srgbClr val="000000"/>
                </a:solidFill>
                <a:ea typeface="+mn-lt"/>
                <a:cs typeface="+mn-lt"/>
              </a:rPr>
              <a:t>https://doi.org/10.3390/soc15010006</a:t>
            </a:r>
            <a:endParaRPr lang="en-US">
              <a:solidFill>
                <a:srgbClr val="000000"/>
              </a:solidFill>
              <a:ea typeface="Calibri"/>
              <a:cs typeface="Calibri"/>
            </a:endParaRPr>
          </a:p>
        </p:txBody>
      </p:sp>
    </p:spTree>
    <p:extLst>
      <p:ext uri="{BB962C8B-B14F-4D97-AF65-F5344CB8AC3E}">
        <p14:creationId xmlns:p14="http://schemas.microsoft.com/office/powerpoint/2010/main" val="202129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BBC1155-80E7-6DC9-21D7-C76FC43E2503}"/>
              </a:ext>
            </a:extLst>
          </p:cNvPr>
          <p:cNvSpPr>
            <a:spLocks noGrp="1"/>
          </p:cNvSpPr>
          <p:nvPr>
            <p:ph type="title"/>
          </p:nvPr>
        </p:nvSpPr>
        <p:spPr>
          <a:xfrm>
            <a:off x="828161" y="1383942"/>
            <a:ext cx="10515600" cy="653829"/>
          </a:xfrm>
        </p:spPr>
        <p:txBody>
          <a:bodyPr>
            <a:noAutofit/>
          </a:bodyPr>
          <a:lstStyle/>
          <a:p>
            <a:r>
              <a:rPr lang="en-US" sz="5400"/>
              <a:t>When using AI, have the following in mind:</a:t>
            </a:r>
            <a:br>
              <a:rPr lang="en-US" sz="5400"/>
            </a:br>
            <a:endParaRPr lang="en-US" sz="5400"/>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C2EC8026-BFB8-8A91-3089-C6DF46F43C53}"/>
              </a:ext>
            </a:extLst>
          </p:cNvPr>
          <p:cNvGraphicFramePr/>
          <p:nvPr>
            <p:extLst>
              <p:ext uri="{D42A27DB-BD31-4B8C-83A1-F6EECF244321}">
                <p14:modId xmlns:p14="http://schemas.microsoft.com/office/powerpoint/2010/main" val="2769482575"/>
              </p:ext>
            </p:extLst>
          </p:nvPr>
        </p:nvGraphicFramePr>
        <p:xfrm>
          <a:off x="832069" y="2187027"/>
          <a:ext cx="10878206" cy="4235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64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CC7001A8-ED75-56B1-952E-2FBED6FA7C04}"/>
              </a:ext>
            </a:extLst>
          </p:cNvPr>
          <p:cNvGraphicFramePr/>
          <p:nvPr>
            <p:extLst>
              <p:ext uri="{D42A27DB-BD31-4B8C-83A1-F6EECF244321}">
                <p14:modId xmlns:p14="http://schemas.microsoft.com/office/powerpoint/2010/main" val="3801270044"/>
              </p:ext>
            </p:extLst>
          </p:nvPr>
        </p:nvGraphicFramePr>
        <p:xfrm>
          <a:off x="958001" y="1407510"/>
          <a:ext cx="10265103" cy="4051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845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9ygm7mrv4itibquhjz2r7wwy2xs4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22</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Designing for STEM Education in the Era of AI</vt:lpstr>
      <vt:lpstr>Main Topics</vt:lpstr>
      <vt:lpstr>Aim of this session</vt:lpstr>
      <vt:lpstr>Warm up activity </vt:lpstr>
      <vt:lpstr>Challenges, critical considerations and future directions of AI</vt:lpstr>
      <vt:lpstr>How do LLMs work?</vt:lpstr>
      <vt:lpstr>AI and Equity</vt:lpstr>
      <vt:lpstr>When using AI, have the following in mind: </vt:lpstr>
      <vt:lpstr>PowerPoint Presentation</vt:lpstr>
      <vt:lpstr>AI tools we can use in STEM Education</vt:lpstr>
      <vt:lpstr>Activity</vt:lpstr>
      <vt:lpstr>Models, Frameworks and Theories as Guidance for design</vt:lpstr>
      <vt:lpstr>PowerPoint Presentation</vt:lpstr>
      <vt:lpstr>Other examples of models for educational design</vt:lpstr>
      <vt:lpstr>PowerPoint Presentation</vt:lpstr>
      <vt:lpstr>Generating Design Ideas with LLMs</vt:lpstr>
      <vt:lpstr>Prompting Tips</vt:lpstr>
      <vt:lpstr>PowerPoint Presentation</vt:lpstr>
      <vt:lpstr>Constructive Alignment</vt:lpstr>
      <vt:lpstr>ILOs and SMART Learning Goals </vt:lpstr>
      <vt:lpstr>PowerPoint Presentation</vt:lpstr>
      <vt:lpstr>Practical ways to implement AI into SMART learning objectives </vt:lpstr>
      <vt:lpstr>Activity</vt:lpstr>
      <vt:lpstr>Designing for STEM Education in the Era of AI</vt:lpstr>
      <vt:lpstr>Constructive Alignment</vt:lpstr>
      <vt:lpstr>Relevant Learning Theories in STEM Education</vt:lpstr>
      <vt:lpstr>Activity </vt:lpstr>
      <vt:lpstr>Key concepts to include in prompts:</vt:lpstr>
      <vt:lpstr>PowerPoint Presentation</vt:lpstr>
      <vt:lpstr>Activity</vt:lpstr>
      <vt:lpstr>Constructive Alignment</vt:lpstr>
      <vt:lpstr>Potential of AI  in Feedback</vt:lpstr>
      <vt:lpstr>For activities that include AI usage:  The AIAS  (AI Assessment Scale)</vt:lpstr>
      <vt:lpstr>Suggestions for effective implementation of the AIAS</vt:lpstr>
      <vt:lpstr>Activity</vt:lpstr>
      <vt:lpstr>Concluding… LLMs as tools rather than teacher replacement!</vt:lpstr>
      <vt:lpstr>Final activity </vt:lpstr>
      <vt:lpstr>Final questions to reflect on:</vt:lpstr>
      <vt:lpstr>Designing for STEM Education in the Era of 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STEM Education in the Era of AI</dc:title>
  <dc:creator>Christos Chytas</dc:creator>
  <cp:revision>135</cp:revision>
  <dcterms:created xsi:type="dcterms:W3CDTF">2023-12-13T16:46:44Z</dcterms:created>
  <dcterms:modified xsi:type="dcterms:W3CDTF">2026-01-08T11:22:19Z</dcterms:modified>
</cp:coreProperties>
</file>